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331" r:id="rId6"/>
    <p:sldId id="332" r:id="rId7"/>
    <p:sldId id="329" r:id="rId8"/>
    <p:sldId id="482" r:id="rId9"/>
    <p:sldId id="260" r:id="rId10"/>
    <p:sldId id="380" r:id="rId11"/>
    <p:sldId id="386" r:id="rId12"/>
    <p:sldId id="414" r:id="rId13"/>
    <p:sldId id="387" r:id="rId14"/>
    <p:sldId id="494" r:id="rId15"/>
    <p:sldId id="493" r:id="rId16"/>
    <p:sldId id="419" r:id="rId17"/>
    <p:sldId id="388" r:id="rId18"/>
    <p:sldId id="422" r:id="rId19"/>
    <p:sldId id="423" r:id="rId20"/>
    <p:sldId id="390" r:id="rId21"/>
    <p:sldId id="428" r:id="rId22"/>
    <p:sldId id="513" r:id="rId23"/>
    <p:sldId id="514" r:id="rId24"/>
    <p:sldId id="391" r:id="rId25"/>
    <p:sldId id="399" r:id="rId26"/>
    <p:sldId id="439" r:id="rId27"/>
    <p:sldId id="496" r:id="rId28"/>
    <p:sldId id="497" r:id="rId29"/>
    <p:sldId id="498" r:id="rId30"/>
    <p:sldId id="499" r:id="rId31"/>
    <p:sldId id="500" r:id="rId32"/>
    <p:sldId id="501" r:id="rId33"/>
    <p:sldId id="502" r:id="rId34"/>
    <p:sldId id="503" r:id="rId35"/>
    <p:sldId id="504" r:id="rId36"/>
    <p:sldId id="489" r:id="rId37"/>
    <p:sldId id="491" r:id="rId38"/>
    <p:sldId id="490" r:id="rId39"/>
    <p:sldId id="398" r:id="rId40"/>
    <p:sldId id="458" r:id="rId41"/>
    <p:sldId id="304" r:id="rId42"/>
    <p:sldId id="366" r:id="rId43"/>
    <p:sldId id="369" r:id="rId44"/>
    <p:sldId id="370" r:id="rId45"/>
    <p:sldId id="372" r:id="rId46"/>
    <p:sldId id="364" r:id="rId47"/>
    <p:sldId id="415" r:id="rId48"/>
    <p:sldId id="505" r:id="rId49"/>
    <p:sldId id="507" r:id="rId50"/>
    <p:sldId id="511" r:id="rId51"/>
    <p:sldId id="508" r:id="rId52"/>
    <p:sldId id="510" r:id="rId53"/>
    <p:sldId id="512" r:id="rId54"/>
    <p:sldId id="495" r:id="rId55"/>
    <p:sldId id="318" r:id="rId56"/>
    <p:sldId id="468" r:id="rId57"/>
    <p:sldId id="319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190" autoAdjust="0"/>
    <p:restoredTop sz="96192" autoAdjust="0"/>
  </p:normalViewPr>
  <p:slideViewPr>
    <p:cSldViewPr>
      <p:cViewPr>
        <p:scale>
          <a:sx n="100" d="100"/>
          <a:sy n="100" d="100"/>
        </p:scale>
        <p:origin x="-234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21,2%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16,8%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53,7%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8,3%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Дети до 18 лет</c:v>
                </c:pt>
                <c:pt idx="1">
                  <c:v>Пенсионеры</c:v>
                </c:pt>
                <c:pt idx="2">
                  <c:v>Трудоспособное
население
</c:v>
                </c:pt>
                <c:pt idx="3">
                  <c:v>Нетрудоспособное
население
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0.21700000000000036</c:v>
                </c:pt>
                <c:pt idx="1">
                  <c:v>0.18200000000000024</c:v>
                </c:pt>
                <c:pt idx="2">
                  <c:v>0.53800000000000003</c:v>
                </c:pt>
                <c:pt idx="3">
                  <c:v>6.3000000000000014E-2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1309638378535958"/>
          <c:y val="6.0215927575176471E-2"/>
          <c:w val="0.37764435695538057"/>
          <c:h val="0.87956814484964496"/>
        </c:manualLayout>
      </c:layout>
      <c:txPr>
        <a:bodyPr/>
        <a:lstStyle/>
        <a:p>
          <a:pPr>
            <a:defRPr sz="24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E62850-ADD5-43EB-960A-A6E7D4AD37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C96A97-4A44-48F4-8C2F-B74247D71D8E}">
      <dgm:prSet phldrT="[Текст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Глава Администрации</a:t>
          </a:r>
          <a:endParaRPr lang="ru-RU" dirty="0">
            <a:solidFill>
              <a:schemeClr val="tx1"/>
            </a:solidFill>
          </a:endParaRPr>
        </a:p>
      </dgm:t>
    </dgm:pt>
    <dgm:pt modelId="{C536B49B-AE01-4CB1-AD76-F596CD3E69F7}" type="parTrans" cxnId="{B324678D-4634-4B9D-8753-392524DB2012}">
      <dgm:prSet/>
      <dgm:spPr/>
      <dgm:t>
        <a:bodyPr/>
        <a:lstStyle/>
        <a:p>
          <a:endParaRPr lang="ru-RU"/>
        </a:p>
      </dgm:t>
    </dgm:pt>
    <dgm:pt modelId="{D309EF68-D574-4C42-815A-E339F9354955}" type="sibTrans" cxnId="{B324678D-4634-4B9D-8753-392524DB2012}">
      <dgm:prSet/>
      <dgm:spPr/>
      <dgm:t>
        <a:bodyPr/>
        <a:lstStyle/>
        <a:p>
          <a:endParaRPr lang="ru-RU"/>
        </a:p>
      </dgm:t>
    </dgm:pt>
    <dgm:pt modelId="{5B67A9BE-116B-4739-AFA9-52A956EFD609}">
      <dgm:prSet phldrT="[Текст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Заместитель главы Администрации </a:t>
          </a:r>
          <a:endParaRPr lang="ru-RU" dirty="0">
            <a:solidFill>
              <a:schemeClr val="tx1"/>
            </a:solidFill>
          </a:endParaRPr>
        </a:p>
      </dgm:t>
    </dgm:pt>
    <dgm:pt modelId="{40B9060F-07A0-43CA-96CD-4CC5158BB514}" type="parTrans" cxnId="{2E87D704-F11C-4E57-9D33-FC1BCFD48D6A}">
      <dgm:prSet/>
      <dgm:spPr/>
      <dgm:t>
        <a:bodyPr/>
        <a:lstStyle/>
        <a:p>
          <a:endParaRPr lang="ru-RU"/>
        </a:p>
      </dgm:t>
    </dgm:pt>
    <dgm:pt modelId="{6DC4B09A-762C-4A7A-8F2B-01DCDA45ECC8}" type="sibTrans" cxnId="{2E87D704-F11C-4E57-9D33-FC1BCFD48D6A}">
      <dgm:prSet/>
      <dgm:spPr/>
      <dgm:t>
        <a:bodyPr/>
        <a:lstStyle/>
        <a:p>
          <a:endParaRPr lang="ru-RU"/>
        </a:p>
      </dgm:t>
    </dgm:pt>
    <dgm:pt modelId="{3F1734C9-901F-442F-9BB0-C5A7D017149E}">
      <dgm:prSet phldrT="[Текст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Специалист ВУС</a:t>
          </a:r>
          <a:endParaRPr lang="ru-RU" dirty="0">
            <a:solidFill>
              <a:schemeClr val="tx1"/>
            </a:solidFill>
          </a:endParaRPr>
        </a:p>
      </dgm:t>
    </dgm:pt>
    <dgm:pt modelId="{D2695D75-8AD2-4465-B39C-AE0458DB9B6B}" type="parTrans" cxnId="{07239012-921F-48B3-9EAD-45D8161EAD47}">
      <dgm:prSet/>
      <dgm:spPr/>
      <dgm:t>
        <a:bodyPr/>
        <a:lstStyle/>
        <a:p>
          <a:endParaRPr lang="ru-RU"/>
        </a:p>
      </dgm:t>
    </dgm:pt>
    <dgm:pt modelId="{243CB9C5-25A5-4827-A973-F7FAC6314C25}" type="sibTrans" cxnId="{07239012-921F-48B3-9EAD-45D8161EAD47}">
      <dgm:prSet/>
      <dgm:spPr/>
      <dgm:t>
        <a:bodyPr/>
        <a:lstStyle/>
        <a:p>
          <a:endParaRPr lang="ru-RU"/>
        </a:p>
      </dgm:t>
    </dgm:pt>
    <dgm:pt modelId="{39EC0488-04B7-495F-8E17-6E88215218DF}" type="pres">
      <dgm:prSet presAssocID="{49E62850-ADD5-43EB-960A-A6E7D4AD375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027139-7293-43CD-BB27-5FB30EBEAB87}" type="pres">
      <dgm:prSet presAssocID="{58C96A97-4A44-48F4-8C2F-B74247D71D8E}" presName="parentLin" presStyleCnt="0"/>
      <dgm:spPr/>
    </dgm:pt>
    <dgm:pt modelId="{B5FF874B-5D4C-4075-9DDB-FAA299D48340}" type="pres">
      <dgm:prSet presAssocID="{58C96A97-4A44-48F4-8C2F-B74247D71D8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AB03430-CB59-4963-AD5D-68188080C6C5}" type="pres">
      <dgm:prSet presAssocID="{58C96A97-4A44-48F4-8C2F-B74247D71D8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46E32-0255-4D99-B8DF-9FE873165752}" type="pres">
      <dgm:prSet presAssocID="{58C96A97-4A44-48F4-8C2F-B74247D71D8E}" presName="negativeSpace" presStyleCnt="0"/>
      <dgm:spPr/>
    </dgm:pt>
    <dgm:pt modelId="{4A6BD12D-2D18-4980-BAED-1ACE120D3968}" type="pres">
      <dgm:prSet presAssocID="{58C96A97-4A44-48F4-8C2F-B74247D71D8E}" presName="childText" presStyleLbl="conFgAcc1" presStyleIdx="0" presStyleCnt="3">
        <dgm:presLayoutVars>
          <dgm:bulletEnabled val="1"/>
        </dgm:presLayoutVars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FBF65E3F-C670-4B2B-AD45-B88E407E7611}" type="pres">
      <dgm:prSet presAssocID="{D309EF68-D574-4C42-815A-E339F9354955}" presName="spaceBetweenRectangles" presStyleCnt="0"/>
      <dgm:spPr/>
    </dgm:pt>
    <dgm:pt modelId="{29DBDCEB-4DDC-431A-844C-AE62B26ABD80}" type="pres">
      <dgm:prSet presAssocID="{5B67A9BE-116B-4739-AFA9-52A956EFD609}" presName="parentLin" presStyleCnt="0"/>
      <dgm:spPr/>
    </dgm:pt>
    <dgm:pt modelId="{32BC5391-C748-448F-8D35-42857B76A8BD}" type="pres">
      <dgm:prSet presAssocID="{5B67A9BE-116B-4739-AFA9-52A956EFD60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8ED5EA4-801E-4686-95AD-C50A4EAB9F89}" type="pres">
      <dgm:prSet presAssocID="{5B67A9BE-116B-4739-AFA9-52A956EFD60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3135F2-46E0-408E-884C-50920A63FB4A}" type="pres">
      <dgm:prSet presAssocID="{5B67A9BE-116B-4739-AFA9-52A956EFD609}" presName="negativeSpace" presStyleCnt="0"/>
      <dgm:spPr/>
    </dgm:pt>
    <dgm:pt modelId="{3CF6EDA3-0CB1-42ED-A7D5-40F7BBA575E2}" type="pres">
      <dgm:prSet presAssocID="{5B67A9BE-116B-4739-AFA9-52A956EFD609}" presName="childText" presStyleLbl="conFgAcc1" presStyleIdx="1" presStyleCnt="3">
        <dgm:presLayoutVars>
          <dgm:bulletEnabled val="1"/>
        </dgm:presLayoutVars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50BF80FF-6DEE-4128-8F33-0F03B53B2240}" type="pres">
      <dgm:prSet presAssocID="{6DC4B09A-762C-4A7A-8F2B-01DCDA45ECC8}" presName="spaceBetweenRectangles" presStyleCnt="0"/>
      <dgm:spPr/>
    </dgm:pt>
    <dgm:pt modelId="{8324AF24-D2F3-4BDB-A11C-95FA394634C5}" type="pres">
      <dgm:prSet presAssocID="{3F1734C9-901F-442F-9BB0-C5A7D017149E}" presName="parentLin" presStyleCnt="0"/>
      <dgm:spPr/>
    </dgm:pt>
    <dgm:pt modelId="{069D16E5-B799-4C0F-AF41-AB3D3E0B63A6}" type="pres">
      <dgm:prSet presAssocID="{3F1734C9-901F-442F-9BB0-C5A7D017149E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51C71AA-AD25-40D9-9155-D6F937FAA264}" type="pres">
      <dgm:prSet presAssocID="{3F1734C9-901F-442F-9BB0-C5A7D017149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96023-ADAD-42D9-B3EA-7F40B2A53BB6}" type="pres">
      <dgm:prSet presAssocID="{3F1734C9-901F-442F-9BB0-C5A7D017149E}" presName="negativeSpace" presStyleCnt="0"/>
      <dgm:spPr/>
    </dgm:pt>
    <dgm:pt modelId="{8F4B8C91-3AFE-4338-B584-D40F9F0830F6}" type="pres">
      <dgm:prSet presAssocID="{3F1734C9-901F-442F-9BB0-C5A7D017149E}" presName="childText" presStyleLbl="conFgAcc1" presStyleIdx="2" presStyleCnt="3">
        <dgm:presLayoutVars>
          <dgm:bulletEnabled val="1"/>
        </dgm:presLayoutVars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247FA952-0D38-45A9-8094-5C7CB3677EE7}" type="presOf" srcId="{5B67A9BE-116B-4739-AFA9-52A956EFD609}" destId="{32BC5391-C748-448F-8D35-42857B76A8BD}" srcOrd="0" destOrd="0" presId="urn:microsoft.com/office/officeart/2005/8/layout/list1"/>
    <dgm:cxn modelId="{AC9D8A11-A5FD-41A5-A2DD-F6AAFBE8D120}" type="presOf" srcId="{49E62850-ADD5-43EB-960A-A6E7D4AD3754}" destId="{39EC0488-04B7-495F-8E17-6E88215218DF}" srcOrd="0" destOrd="0" presId="urn:microsoft.com/office/officeart/2005/8/layout/list1"/>
    <dgm:cxn modelId="{B324678D-4634-4B9D-8753-392524DB2012}" srcId="{49E62850-ADD5-43EB-960A-A6E7D4AD3754}" destId="{58C96A97-4A44-48F4-8C2F-B74247D71D8E}" srcOrd="0" destOrd="0" parTransId="{C536B49B-AE01-4CB1-AD76-F596CD3E69F7}" sibTransId="{D309EF68-D574-4C42-815A-E339F9354955}"/>
    <dgm:cxn modelId="{8A9A9C71-7689-454D-A38C-EFFF095C2645}" type="presOf" srcId="{3F1734C9-901F-442F-9BB0-C5A7D017149E}" destId="{069D16E5-B799-4C0F-AF41-AB3D3E0B63A6}" srcOrd="0" destOrd="0" presId="urn:microsoft.com/office/officeart/2005/8/layout/list1"/>
    <dgm:cxn modelId="{07239012-921F-48B3-9EAD-45D8161EAD47}" srcId="{49E62850-ADD5-43EB-960A-A6E7D4AD3754}" destId="{3F1734C9-901F-442F-9BB0-C5A7D017149E}" srcOrd="2" destOrd="0" parTransId="{D2695D75-8AD2-4465-B39C-AE0458DB9B6B}" sibTransId="{243CB9C5-25A5-4827-A973-F7FAC6314C25}"/>
    <dgm:cxn modelId="{07E3493F-AAEF-4C2D-9F6F-9FC2C72A9477}" type="presOf" srcId="{5B67A9BE-116B-4739-AFA9-52A956EFD609}" destId="{F8ED5EA4-801E-4686-95AD-C50A4EAB9F89}" srcOrd="1" destOrd="0" presId="urn:microsoft.com/office/officeart/2005/8/layout/list1"/>
    <dgm:cxn modelId="{2E87D704-F11C-4E57-9D33-FC1BCFD48D6A}" srcId="{49E62850-ADD5-43EB-960A-A6E7D4AD3754}" destId="{5B67A9BE-116B-4739-AFA9-52A956EFD609}" srcOrd="1" destOrd="0" parTransId="{40B9060F-07A0-43CA-96CD-4CC5158BB514}" sibTransId="{6DC4B09A-762C-4A7A-8F2B-01DCDA45ECC8}"/>
    <dgm:cxn modelId="{1C941FB4-6922-4422-A38C-BF4489649A88}" type="presOf" srcId="{3F1734C9-901F-442F-9BB0-C5A7D017149E}" destId="{551C71AA-AD25-40D9-9155-D6F937FAA264}" srcOrd="1" destOrd="0" presId="urn:microsoft.com/office/officeart/2005/8/layout/list1"/>
    <dgm:cxn modelId="{133A33E6-8C09-41F9-9090-5D336E58A0E8}" type="presOf" srcId="{58C96A97-4A44-48F4-8C2F-B74247D71D8E}" destId="{EAB03430-CB59-4963-AD5D-68188080C6C5}" srcOrd="1" destOrd="0" presId="urn:microsoft.com/office/officeart/2005/8/layout/list1"/>
    <dgm:cxn modelId="{3336BD5D-9016-4E40-92E6-16A89FBB5F75}" type="presOf" srcId="{58C96A97-4A44-48F4-8C2F-B74247D71D8E}" destId="{B5FF874B-5D4C-4075-9DDB-FAA299D48340}" srcOrd="0" destOrd="0" presId="urn:microsoft.com/office/officeart/2005/8/layout/list1"/>
    <dgm:cxn modelId="{E95B7748-C3ED-434B-9494-44E4C67A56CB}" type="presParOf" srcId="{39EC0488-04B7-495F-8E17-6E88215218DF}" destId="{28027139-7293-43CD-BB27-5FB30EBEAB87}" srcOrd="0" destOrd="0" presId="urn:microsoft.com/office/officeart/2005/8/layout/list1"/>
    <dgm:cxn modelId="{6190A7E7-3C23-4F12-8DD0-73C9048F5F30}" type="presParOf" srcId="{28027139-7293-43CD-BB27-5FB30EBEAB87}" destId="{B5FF874B-5D4C-4075-9DDB-FAA299D48340}" srcOrd="0" destOrd="0" presId="urn:microsoft.com/office/officeart/2005/8/layout/list1"/>
    <dgm:cxn modelId="{9CDC24A7-CDA9-4026-8AB4-32DF8D681D3D}" type="presParOf" srcId="{28027139-7293-43CD-BB27-5FB30EBEAB87}" destId="{EAB03430-CB59-4963-AD5D-68188080C6C5}" srcOrd="1" destOrd="0" presId="urn:microsoft.com/office/officeart/2005/8/layout/list1"/>
    <dgm:cxn modelId="{748E2DE1-6608-4B4F-8344-253A622D7BCC}" type="presParOf" srcId="{39EC0488-04B7-495F-8E17-6E88215218DF}" destId="{84846E32-0255-4D99-B8DF-9FE873165752}" srcOrd="1" destOrd="0" presId="urn:microsoft.com/office/officeart/2005/8/layout/list1"/>
    <dgm:cxn modelId="{8DEE0FC4-E0EB-436F-9166-1FD4D54AFB1C}" type="presParOf" srcId="{39EC0488-04B7-495F-8E17-6E88215218DF}" destId="{4A6BD12D-2D18-4980-BAED-1ACE120D3968}" srcOrd="2" destOrd="0" presId="urn:microsoft.com/office/officeart/2005/8/layout/list1"/>
    <dgm:cxn modelId="{159E567B-93FE-4C57-9A63-FCBF040438F2}" type="presParOf" srcId="{39EC0488-04B7-495F-8E17-6E88215218DF}" destId="{FBF65E3F-C670-4B2B-AD45-B88E407E7611}" srcOrd="3" destOrd="0" presId="urn:microsoft.com/office/officeart/2005/8/layout/list1"/>
    <dgm:cxn modelId="{B6C4D48E-0F62-4E5A-8E47-EE0939A5D1D3}" type="presParOf" srcId="{39EC0488-04B7-495F-8E17-6E88215218DF}" destId="{29DBDCEB-4DDC-431A-844C-AE62B26ABD80}" srcOrd="4" destOrd="0" presId="urn:microsoft.com/office/officeart/2005/8/layout/list1"/>
    <dgm:cxn modelId="{3A7C20FA-F691-4F2D-9EF3-C985968DA76F}" type="presParOf" srcId="{29DBDCEB-4DDC-431A-844C-AE62B26ABD80}" destId="{32BC5391-C748-448F-8D35-42857B76A8BD}" srcOrd="0" destOrd="0" presId="urn:microsoft.com/office/officeart/2005/8/layout/list1"/>
    <dgm:cxn modelId="{40189B93-6316-4F9C-8C95-EEB7B239E340}" type="presParOf" srcId="{29DBDCEB-4DDC-431A-844C-AE62B26ABD80}" destId="{F8ED5EA4-801E-4686-95AD-C50A4EAB9F89}" srcOrd="1" destOrd="0" presId="urn:microsoft.com/office/officeart/2005/8/layout/list1"/>
    <dgm:cxn modelId="{0399D531-7B1E-4D37-BEC0-397D1983A3B6}" type="presParOf" srcId="{39EC0488-04B7-495F-8E17-6E88215218DF}" destId="{A33135F2-46E0-408E-884C-50920A63FB4A}" srcOrd="5" destOrd="0" presId="urn:microsoft.com/office/officeart/2005/8/layout/list1"/>
    <dgm:cxn modelId="{782A54F2-95C9-417D-B84C-3AF44192289B}" type="presParOf" srcId="{39EC0488-04B7-495F-8E17-6E88215218DF}" destId="{3CF6EDA3-0CB1-42ED-A7D5-40F7BBA575E2}" srcOrd="6" destOrd="0" presId="urn:microsoft.com/office/officeart/2005/8/layout/list1"/>
    <dgm:cxn modelId="{DD09AF2E-D4C3-42E7-B6E0-1CEE5A8E6D34}" type="presParOf" srcId="{39EC0488-04B7-495F-8E17-6E88215218DF}" destId="{50BF80FF-6DEE-4128-8F33-0F03B53B2240}" srcOrd="7" destOrd="0" presId="urn:microsoft.com/office/officeart/2005/8/layout/list1"/>
    <dgm:cxn modelId="{557A21D1-78D0-4EFA-A4A0-1E97CD627BD6}" type="presParOf" srcId="{39EC0488-04B7-495F-8E17-6E88215218DF}" destId="{8324AF24-D2F3-4BDB-A11C-95FA394634C5}" srcOrd="8" destOrd="0" presId="urn:microsoft.com/office/officeart/2005/8/layout/list1"/>
    <dgm:cxn modelId="{EDC95DE4-D6BC-4C3A-AD2D-3A7E355BE256}" type="presParOf" srcId="{8324AF24-D2F3-4BDB-A11C-95FA394634C5}" destId="{069D16E5-B799-4C0F-AF41-AB3D3E0B63A6}" srcOrd="0" destOrd="0" presId="urn:microsoft.com/office/officeart/2005/8/layout/list1"/>
    <dgm:cxn modelId="{566893AF-8530-4246-9905-7738B46C800A}" type="presParOf" srcId="{8324AF24-D2F3-4BDB-A11C-95FA394634C5}" destId="{551C71AA-AD25-40D9-9155-D6F937FAA264}" srcOrd="1" destOrd="0" presId="urn:microsoft.com/office/officeart/2005/8/layout/list1"/>
    <dgm:cxn modelId="{8BDCF703-400D-49F3-82E8-75A9524D028B}" type="presParOf" srcId="{39EC0488-04B7-495F-8E17-6E88215218DF}" destId="{25696023-ADAD-42D9-B3EA-7F40B2A53BB6}" srcOrd="9" destOrd="0" presId="urn:microsoft.com/office/officeart/2005/8/layout/list1"/>
    <dgm:cxn modelId="{A319A0AE-BD60-4737-AA5F-DA49EBBB27AF}" type="presParOf" srcId="{39EC0488-04B7-495F-8E17-6E88215218DF}" destId="{8F4B8C91-3AFE-4338-B584-D40F9F0830F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3CC2CF-BA5D-4697-BFCF-48B14407BD77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E711CE-0595-4DE2-B8D6-82130DD2B474}">
      <dgm:prSet phldrT="[Текст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 smtClean="0">
              <a:solidFill>
                <a:schemeClr val="tx1"/>
              </a:solidFill>
            </a:rPr>
            <a:t>Доходы  – </a:t>
          </a:r>
        </a:p>
        <a:p>
          <a:pPr algn="ctr"/>
          <a:r>
            <a:rPr lang="ru-RU" b="1" dirty="0" smtClean="0">
              <a:solidFill>
                <a:schemeClr val="tx1"/>
              </a:solidFill>
            </a:rPr>
            <a:t>11294,2</a:t>
          </a:r>
          <a:r>
            <a:rPr lang="ru-RU" b="1" dirty="0" smtClean="0"/>
            <a:t> 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dirty="0" smtClean="0">
              <a:solidFill>
                <a:schemeClr val="tx1"/>
              </a:solidFill>
            </a:rPr>
            <a:t>тыс. руб.</a:t>
          </a:r>
          <a:endParaRPr lang="ru-RU" dirty="0">
            <a:solidFill>
              <a:schemeClr val="tx1"/>
            </a:solidFill>
          </a:endParaRPr>
        </a:p>
      </dgm:t>
    </dgm:pt>
    <dgm:pt modelId="{16464EF5-FC26-4886-81A1-07A36FE1D6AB}" type="parTrans" cxnId="{79CD0683-4C25-4CA4-BDA5-7B6D41B703EE}">
      <dgm:prSet/>
      <dgm:spPr/>
      <dgm:t>
        <a:bodyPr/>
        <a:lstStyle/>
        <a:p>
          <a:endParaRPr lang="ru-RU"/>
        </a:p>
      </dgm:t>
    </dgm:pt>
    <dgm:pt modelId="{16940796-AAAF-447A-880A-5EEE84833570}" type="sibTrans" cxnId="{79CD0683-4C25-4CA4-BDA5-7B6D41B703EE}">
      <dgm:prSet/>
      <dgm:spPr/>
      <dgm:t>
        <a:bodyPr/>
        <a:lstStyle/>
        <a:p>
          <a:endParaRPr lang="ru-RU"/>
        </a:p>
      </dgm:t>
    </dgm:pt>
    <dgm:pt modelId="{8A0B1362-D957-4CD6-8455-7F20A354364E}">
      <dgm:prSet phldrT="[Текст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 smtClean="0">
              <a:solidFill>
                <a:schemeClr val="tx1"/>
              </a:solidFill>
            </a:rPr>
            <a:t>Расходы –</a:t>
          </a:r>
        </a:p>
        <a:p>
          <a:pPr algn="ctr"/>
          <a:r>
            <a:rPr lang="ru-RU" b="1" dirty="0" smtClean="0">
              <a:solidFill>
                <a:schemeClr val="tx1"/>
              </a:solidFill>
            </a:rPr>
            <a:t>10849,6</a:t>
          </a:r>
          <a:r>
            <a:rPr lang="ru-RU" b="1" dirty="0" smtClean="0"/>
            <a:t> 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dirty="0" smtClean="0">
              <a:solidFill>
                <a:schemeClr val="tx1"/>
              </a:solidFill>
            </a:rPr>
            <a:t>тыс. руб.</a:t>
          </a:r>
          <a:endParaRPr lang="ru-RU" dirty="0">
            <a:solidFill>
              <a:schemeClr val="tx1"/>
            </a:solidFill>
          </a:endParaRPr>
        </a:p>
      </dgm:t>
    </dgm:pt>
    <dgm:pt modelId="{198718B4-B9B4-4D36-A4FA-B2BB8A4FF2A6}" type="parTrans" cxnId="{54FD0AD7-1115-45D3-9CCD-2F07DB2F49B9}">
      <dgm:prSet/>
      <dgm:spPr/>
      <dgm:t>
        <a:bodyPr/>
        <a:lstStyle/>
        <a:p>
          <a:endParaRPr lang="ru-RU"/>
        </a:p>
      </dgm:t>
    </dgm:pt>
    <dgm:pt modelId="{776533C1-1C63-462B-8752-810FDDBB3245}" type="sibTrans" cxnId="{54FD0AD7-1115-45D3-9CCD-2F07DB2F49B9}">
      <dgm:prSet/>
      <dgm:spPr/>
      <dgm:t>
        <a:bodyPr/>
        <a:lstStyle/>
        <a:p>
          <a:endParaRPr lang="ru-RU"/>
        </a:p>
      </dgm:t>
    </dgm:pt>
    <dgm:pt modelId="{09246CCC-C61D-4B90-9641-13A58076787C}" type="pres">
      <dgm:prSet presAssocID="{D23CC2CF-BA5D-4697-BFCF-48B14407BD7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23557D-91ED-4BF3-B3E5-0D62514580F1}" type="pres">
      <dgm:prSet presAssocID="{36E711CE-0595-4DE2-B8D6-82130DD2B474}" presName="parentLin" presStyleCnt="0"/>
      <dgm:spPr/>
    </dgm:pt>
    <dgm:pt modelId="{7156E532-24DD-4F0E-8401-E78B4B906EAD}" type="pres">
      <dgm:prSet presAssocID="{36E711CE-0595-4DE2-B8D6-82130DD2B474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DA649983-F5DC-456B-9360-4880699EAB7B}" type="pres">
      <dgm:prSet presAssocID="{36E711CE-0595-4DE2-B8D6-82130DD2B474}" presName="parentText" presStyleLbl="node1" presStyleIdx="0" presStyleCnt="2" custScaleX="1572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8B2475-1CDC-482B-84EF-10810BAEDFA5}" type="pres">
      <dgm:prSet presAssocID="{36E711CE-0595-4DE2-B8D6-82130DD2B474}" presName="negativeSpace" presStyleCnt="0"/>
      <dgm:spPr/>
    </dgm:pt>
    <dgm:pt modelId="{415B9FD8-E207-497E-899E-653DFCA20F6F}" type="pres">
      <dgm:prSet presAssocID="{36E711CE-0595-4DE2-B8D6-82130DD2B474}" presName="childText" presStyleLbl="conFgAcc1" presStyleIdx="0" presStyleCnt="2">
        <dgm:presLayoutVars>
          <dgm:bulletEnabled val="1"/>
        </dgm:presLayoutVars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0E7627C1-11AB-4F09-8E4C-67D96A9589BF}" type="pres">
      <dgm:prSet presAssocID="{16940796-AAAF-447A-880A-5EEE84833570}" presName="spaceBetweenRectangles" presStyleCnt="0"/>
      <dgm:spPr/>
    </dgm:pt>
    <dgm:pt modelId="{80C71F32-5812-4CFF-856B-A17C1DF9FC4C}" type="pres">
      <dgm:prSet presAssocID="{8A0B1362-D957-4CD6-8455-7F20A354364E}" presName="parentLin" presStyleCnt="0"/>
      <dgm:spPr/>
    </dgm:pt>
    <dgm:pt modelId="{F5314BD0-4345-4D83-8E1D-C60BC44F4323}" type="pres">
      <dgm:prSet presAssocID="{8A0B1362-D957-4CD6-8455-7F20A354364E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1168400-7256-4218-92D8-1EBFA85B8419}" type="pres">
      <dgm:prSet presAssocID="{8A0B1362-D957-4CD6-8455-7F20A354364E}" presName="parentText" presStyleLbl="node1" presStyleIdx="1" presStyleCnt="2" custScaleX="142857" custLinFactNeighborX="-4996" custLinFactNeighborY="-23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4DB7E-3F6F-474B-96FF-16CA0CA40212}" type="pres">
      <dgm:prSet presAssocID="{8A0B1362-D957-4CD6-8455-7F20A354364E}" presName="negativeSpace" presStyleCnt="0"/>
      <dgm:spPr/>
    </dgm:pt>
    <dgm:pt modelId="{62181CF5-1071-4751-9A47-B146609391D5}" type="pres">
      <dgm:prSet presAssocID="{8A0B1362-D957-4CD6-8455-7F20A354364E}" presName="childText" presStyleLbl="conFgAcc1" presStyleIdx="1" presStyleCnt="2">
        <dgm:presLayoutVars>
          <dgm:bulletEnabled val="1"/>
        </dgm:presLayoutVars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6A92C317-9D88-4FA6-B638-BA358D25FC10}" type="presOf" srcId="{36E711CE-0595-4DE2-B8D6-82130DD2B474}" destId="{7156E532-24DD-4F0E-8401-E78B4B906EAD}" srcOrd="0" destOrd="0" presId="urn:microsoft.com/office/officeart/2005/8/layout/list1"/>
    <dgm:cxn modelId="{224A994B-435E-4F1A-99DB-D3937EC6646D}" type="presOf" srcId="{D23CC2CF-BA5D-4697-BFCF-48B14407BD77}" destId="{09246CCC-C61D-4B90-9641-13A58076787C}" srcOrd="0" destOrd="0" presId="urn:microsoft.com/office/officeart/2005/8/layout/list1"/>
    <dgm:cxn modelId="{54FD0AD7-1115-45D3-9CCD-2F07DB2F49B9}" srcId="{D23CC2CF-BA5D-4697-BFCF-48B14407BD77}" destId="{8A0B1362-D957-4CD6-8455-7F20A354364E}" srcOrd="1" destOrd="0" parTransId="{198718B4-B9B4-4D36-A4FA-B2BB8A4FF2A6}" sibTransId="{776533C1-1C63-462B-8752-810FDDBB3245}"/>
    <dgm:cxn modelId="{7F943D35-30B0-4AD0-B1C1-A931312DA68D}" type="presOf" srcId="{36E711CE-0595-4DE2-B8D6-82130DD2B474}" destId="{DA649983-F5DC-456B-9360-4880699EAB7B}" srcOrd="1" destOrd="0" presId="urn:microsoft.com/office/officeart/2005/8/layout/list1"/>
    <dgm:cxn modelId="{79CD0683-4C25-4CA4-BDA5-7B6D41B703EE}" srcId="{D23CC2CF-BA5D-4697-BFCF-48B14407BD77}" destId="{36E711CE-0595-4DE2-B8D6-82130DD2B474}" srcOrd="0" destOrd="0" parTransId="{16464EF5-FC26-4886-81A1-07A36FE1D6AB}" sibTransId="{16940796-AAAF-447A-880A-5EEE84833570}"/>
    <dgm:cxn modelId="{B6B796CD-527B-4F34-A50D-6195491B71D9}" type="presOf" srcId="{8A0B1362-D957-4CD6-8455-7F20A354364E}" destId="{F5314BD0-4345-4D83-8E1D-C60BC44F4323}" srcOrd="0" destOrd="0" presId="urn:microsoft.com/office/officeart/2005/8/layout/list1"/>
    <dgm:cxn modelId="{368A5CD9-EFDD-48FE-87F3-A8980EC2E2CA}" type="presOf" srcId="{8A0B1362-D957-4CD6-8455-7F20A354364E}" destId="{71168400-7256-4218-92D8-1EBFA85B8419}" srcOrd="1" destOrd="0" presId="urn:microsoft.com/office/officeart/2005/8/layout/list1"/>
    <dgm:cxn modelId="{9545E2F3-F5F8-4D53-A089-36C375815CAF}" type="presParOf" srcId="{09246CCC-C61D-4B90-9641-13A58076787C}" destId="{A523557D-91ED-4BF3-B3E5-0D62514580F1}" srcOrd="0" destOrd="0" presId="urn:microsoft.com/office/officeart/2005/8/layout/list1"/>
    <dgm:cxn modelId="{7535B124-8BE6-4B62-97E3-8BCA3169BE0E}" type="presParOf" srcId="{A523557D-91ED-4BF3-B3E5-0D62514580F1}" destId="{7156E532-24DD-4F0E-8401-E78B4B906EAD}" srcOrd="0" destOrd="0" presId="urn:microsoft.com/office/officeart/2005/8/layout/list1"/>
    <dgm:cxn modelId="{F2EF151D-D93F-471E-AACB-254B1488F015}" type="presParOf" srcId="{A523557D-91ED-4BF3-B3E5-0D62514580F1}" destId="{DA649983-F5DC-456B-9360-4880699EAB7B}" srcOrd="1" destOrd="0" presId="urn:microsoft.com/office/officeart/2005/8/layout/list1"/>
    <dgm:cxn modelId="{B65A2422-D567-4D00-A6AF-1647533C18EA}" type="presParOf" srcId="{09246CCC-C61D-4B90-9641-13A58076787C}" destId="{048B2475-1CDC-482B-84EF-10810BAEDFA5}" srcOrd="1" destOrd="0" presId="urn:microsoft.com/office/officeart/2005/8/layout/list1"/>
    <dgm:cxn modelId="{6F1207B7-4FE9-4A37-B349-DE62F2958358}" type="presParOf" srcId="{09246CCC-C61D-4B90-9641-13A58076787C}" destId="{415B9FD8-E207-497E-899E-653DFCA20F6F}" srcOrd="2" destOrd="0" presId="urn:microsoft.com/office/officeart/2005/8/layout/list1"/>
    <dgm:cxn modelId="{C98B633E-6FE4-42B7-8E12-DEA11E73179D}" type="presParOf" srcId="{09246CCC-C61D-4B90-9641-13A58076787C}" destId="{0E7627C1-11AB-4F09-8E4C-67D96A9589BF}" srcOrd="3" destOrd="0" presId="urn:microsoft.com/office/officeart/2005/8/layout/list1"/>
    <dgm:cxn modelId="{2E90C5ED-FD8C-4A2C-812D-60F899755B28}" type="presParOf" srcId="{09246CCC-C61D-4B90-9641-13A58076787C}" destId="{80C71F32-5812-4CFF-856B-A17C1DF9FC4C}" srcOrd="4" destOrd="0" presId="urn:microsoft.com/office/officeart/2005/8/layout/list1"/>
    <dgm:cxn modelId="{C649C125-B77E-42E7-BE63-C2BC72530D5C}" type="presParOf" srcId="{80C71F32-5812-4CFF-856B-A17C1DF9FC4C}" destId="{F5314BD0-4345-4D83-8E1D-C60BC44F4323}" srcOrd="0" destOrd="0" presId="urn:microsoft.com/office/officeart/2005/8/layout/list1"/>
    <dgm:cxn modelId="{401ECF93-3614-4B94-996E-C0BFA8D3DF6D}" type="presParOf" srcId="{80C71F32-5812-4CFF-856B-A17C1DF9FC4C}" destId="{71168400-7256-4218-92D8-1EBFA85B8419}" srcOrd="1" destOrd="0" presId="urn:microsoft.com/office/officeart/2005/8/layout/list1"/>
    <dgm:cxn modelId="{D3E2B6D7-B36A-42F2-9E31-EE6856C25305}" type="presParOf" srcId="{09246CCC-C61D-4B90-9641-13A58076787C}" destId="{9F14DB7E-3F6F-474B-96FF-16CA0CA40212}" srcOrd="5" destOrd="0" presId="urn:microsoft.com/office/officeart/2005/8/layout/list1"/>
    <dgm:cxn modelId="{F149CE6A-6BBD-4F45-952D-F9B155973B16}" type="presParOf" srcId="{09246CCC-C61D-4B90-9641-13A58076787C}" destId="{62181CF5-1071-4751-9A47-B146609391D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B9AA14-FC8F-4DC1-AAEC-94D0754A86B4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7A1B0A-CD5E-4792-BCF5-B9B2D1AE0ED8}">
      <dgm:prSet custT="1"/>
      <dgm:spPr/>
      <dgm:t>
        <a:bodyPr/>
        <a:lstStyle/>
        <a:p>
          <a:r>
            <a:rPr lang="ru-RU" sz="1900" b="0" i="0" u="none" dirty="0" smtClean="0"/>
            <a:t>Налог на доходы физических лиц                       </a:t>
          </a:r>
          <a:r>
            <a:rPr lang="ru-RU" sz="1900" dirty="0" smtClean="0"/>
            <a:t>652,0</a:t>
          </a:r>
          <a:endParaRPr lang="ru-RU" sz="1900" dirty="0"/>
        </a:p>
      </dgm:t>
    </dgm:pt>
    <dgm:pt modelId="{DC1B2C35-C351-4B52-BFE6-C6F8B01D8FE7}" type="parTrans" cxnId="{78AE2A71-C12C-41B3-B8DF-3324AACFFF5A}">
      <dgm:prSet/>
      <dgm:spPr/>
      <dgm:t>
        <a:bodyPr/>
        <a:lstStyle/>
        <a:p>
          <a:endParaRPr lang="ru-RU"/>
        </a:p>
      </dgm:t>
    </dgm:pt>
    <dgm:pt modelId="{5D3F2F08-E6EB-4351-9046-378CE97159A9}" type="sibTrans" cxnId="{78AE2A71-C12C-41B3-B8DF-3324AACFFF5A}">
      <dgm:prSet/>
      <dgm:spPr/>
      <dgm:t>
        <a:bodyPr/>
        <a:lstStyle/>
        <a:p>
          <a:endParaRPr lang="ru-RU"/>
        </a:p>
      </dgm:t>
    </dgm:pt>
    <dgm:pt modelId="{764F9E2E-D529-4352-9839-C831183453C9}">
      <dgm:prSet custT="1"/>
      <dgm:spPr/>
      <dgm:t>
        <a:bodyPr/>
        <a:lstStyle/>
        <a:p>
          <a:r>
            <a:rPr lang="ru-RU" sz="1900" b="0" i="0" u="none" dirty="0" smtClean="0"/>
            <a:t>Налог на имущество физических лиц	                          </a:t>
          </a:r>
          <a:r>
            <a:rPr lang="ru-RU" sz="1900" dirty="0" smtClean="0"/>
            <a:t>41,7</a:t>
          </a:r>
          <a:endParaRPr lang="ru-RU" sz="1900" dirty="0"/>
        </a:p>
      </dgm:t>
    </dgm:pt>
    <dgm:pt modelId="{5F6EF827-2A53-4122-A93E-2DE3D1A365A3}" type="parTrans" cxnId="{D27E3BC5-3500-4454-B8B5-FE5745CFF58A}">
      <dgm:prSet/>
      <dgm:spPr/>
      <dgm:t>
        <a:bodyPr/>
        <a:lstStyle/>
        <a:p>
          <a:endParaRPr lang="ru-RU"/>
        </a:p>
      </dgm:t>
    </dgm:pt>
    <dgm:pt modelId="{9F4A6F65-5090-4CFA-87CA-CEC2558CE405}" type="sibTrans" cxnId="{D27E3BC5-3500-4454-B8B5-FE5745CFF58A}">
      <dgm:prSet/>
      <dgm:spPr/>
      <dgm:t>
        <a:bodyPr/>
        <a:lstStyle/>
        <a:p>
          <a:endParaRPr lang="ru-RU"/>
        </a:p>
      </dgm:t>
    </dgm:pt>
    <dgm:pt modelId="{3E969D12-9E69-4383-83E7-75A4D3B96629}">
      <dgm:prSet custT="1"/>
      <dgm:spPr/>
      <dgm:t>
        <a:bodyPr/>
        <a:lstStyle/>
        <a:p>
          <a:r>
            <a:rPr lang="ru-RU" sz="1800" b="0" i="0" u="none" dirty="0" smtClean="0"/>
            <a:t>Земельный налог	</a:t>
          </a:r>
          <a:r>
            <a:rPr lang="ru-RU" sz="1800" dirty="0" smtClean="0"/>
            <a:t>909,5</a:t>
          </a:r>
          <a:endParaRPr lang="ru-RU" sz="1800" dirty="0"/>
        </a:p>
      </dgm:t>
    </dgm:pt>
    <dgm:pt modelId="{21EE6DB3-9332-4CA0-AAB5-CF17C6B48FB2}" type="parTrans" cxnId="{83F95B5C-B35E-4C88-8CEE-BCCBAA40DECC}">
      <dgm:prSet/>
      <dgm:spPr/>
      <dgm:t>
        <a:bodyPr/>
        <a:lstStyle/>
        <a:p>
          <a:endParaRPr lang="ru-RU"/>
        </a:p>
      </dgm:t>
    </dgm:pt>
    <dgm:pt modelId="{AC50FAF4-C1C4-4899-8849-4543DEFDEED4}" type="sibTrans" cxnId="{83F95B5C-B35E-4C88-8CEE-BCCBAA40DECC}">
      <dgm:prSet/>
      <dgm:spPr/>
      <dgm:t>
        <a:bodyPr/>
        <a:lstStyle/>
        <a:p>
          <a:endParaRPr lang="ru-RU"/>
        </a:p>
      </dgm:t>
    </dgm:pt>
    <dgm:pt modelId="{695DE38F-05E6-42FF-ADF5-D9B6C0ABC01A}">
      <dgm:prSet/>
      <dgm:spPr/>
      <dgm:t>
        <a:bodyPr/>
        <a:lstStyle/>
        <a:p>
          <a:r>
            <a:rPr lang="ru-RU" b="0" i="0" u="none" dirty="0" smtClean="0"/>
            <a:t>Государственная пошлина  </a:t>
          </a:r>
          <a:r>
            <a:rPr lang="ru-RU" dirty="0" smtClean="0"/>
            <a:t>8,7</a:t>
          </a:r>
          <a:endParaRPr lang="ru-RU" dirty="0"/>
        </a:p>
      </dgm:t>
    </dgm:pt>
    <dgm:pt modelId="{4E0CFE81-E395-422D-8C4A-B0C78D70EA72}" type="parTrans" cxnId="{6009CD2F-5788-4423-BA31-714E4A466E4D}">
      <dgm:prSet/>
      <dgm:spPr/>
      <dgm:t>
        <a:bodyPr/>
        <a:lstStyle/>
        <a:p>
          <a:endParaRPr lang="ru-RU"/>
        </a:p>
      </dgm:t>
    </dgm:pt>
    <dgm:pt modelId="{80553954-B63B-4A53-8F0C-C5A7311562F8}" type="sibTrans" cxnId="{6009CD2F-5788-4423-BA31-714E4A466E4D}">
      <dgm:prSet/>
      <dgm:spPr/>
      <dgm:t>
        <a:bodyPr/>
        <a:lstStyle/>
        <a:p>
          <a:endParaRPr lang="ru-RU"/>
        </a:p>
      </dgm:t>
    </dgm:pt>
    <dgm:pt modelId="{87D03311-77ED-42F3-A07E-D920C561EE2E}">
      <dgm:prSet/>
      <dgm:spPr/>
      <dgm:t>
        <a:bodyPr/>
        <a:lstStyle/>
        <a:p>
          <a:r>
            <a:rPr lang="ru-RU" dirty="0" smtClean="0"/>
            <a:t>Доходы от компенсации затрат 31,9</a:t>
          </a:r>
          <a:endParaRPr lang="ru-RU" dirty="0"/>
        </a:p>
      </dgm:t>
    </dgm:pt>
    <dgm:pt modelId="{B5E2CFF9-EA9B-4BBA-9344-BCFDDD558D4B}" type="parTrans" cxnId="{3DB961AA-E84E-4B3E-89C0-E5CEE155F5AA}">
      <dgm:prSet/>
      <dgm:spPr/>
      <dgm:t>
        <a:bodyPr/>
        <a:lstStyle/>
        <a:p>
          <a:endParaRPr lang="ru-RU"/>
        </a:p>
      </dgm:t>
    </dgm:pt>
    <dgm:pt modelId="{5FC4117B-A7D7-408C-988A-3843CC03CF6B}" type="sibTrans" cxnId="{3DB961AA-E84E-4B3E-89C0-E5CEE155F5AA}">
      <dgm:prSet/>
      <dgm:spPr/>
      <dgm:t>
        <a:bodyPr/>
        <a:lstStyle/>
        <a:p>
          <a:endParaRPr lang="ru-RU"/>
        </a:p>
      </dgm:t>
    </dgm:pt>
    <dgm:pt modelId="{C75D6ECA-CB4F-454D-A0DC-E2659566EA19}">
      <dgm:prSet/>
      <dgm:spPr/>
      <dgm:t>
        <a:bodyPr/>
        <a:lstStyle/>
        <a:p>
          <a:r>
            <a:rPr lang="ru-RU" smtClean="0"/>
            <a:t>Прочие неналоговые доходы</a:t>
          </a:r>
          <a:r>
            <a:rPr lang="ru-RU" b="0" i="0" u="none" smtClean="0"/>
            <a:t>    </a:t>
          </a:r>
          <a:r>
            <a:rPr lang="ru-RU" smtClean="0"/>
            <a:t>15,0</a:t>
          </a:r>
          <a:endParaRPr lang="ru-RU" dirty="0"/>
        </a:p>
      </dgm:t>
    </dgm:pt>
    <dgm:pt modelId="{865EB5E5-AC47-45CA-8B2E-6AB25F6F2F9F}" type="parTrans" cxnId="{BF36CAD4-2F36-461C-9DCB-8B185D08AF0F}">
      <dgm:prSet/>
      <dgm:spPr/>
      <dgm:t>
        <a:bodyPr/>
        <a:lstStyle/>
        <a:p>
          <a:endParaRPr lang="ru-RU"/>
        </a:p>
      </dgm:t>
    </dgm:pt>
    <dgm:pt modelId="{59C9C68B-EFC0-41B9-B8A7-466265F5D1B8}" type="sibTrans" cxnId="{BF36CAD4-2F36-461C-9DCB-8B185D08AF0F}">
      <dgm:prSet/>
      <dgm:spPr/>
      <dgm:t>
        <a:bodyPr/>
        <a:lstStyle/>
        <a:p>
          <a:endParaRPr lang="ru-RU"/>
        </a:p>
      </dgm:t>
    </dgm:pt>
    <dgm:pt modelId="{745C32C9-3C51-4875-AF96-300591296533}">
      <dgm:prSet/>
      <dgm:spPr/>
      <dgm:t>
        <a:bodyPr/>
        <a:lstStyle/>
        <a:p>
          <a:r>
            <a:rPr lang="ru-RU" dirty="0" smtClean="0"/>
            <a:t>Инициативные платежи 51,0</a:t>
          </a:r>
          <a:endParaRPr lang="ru-RU" dirty="0"/>
        </a:p>
      </dgm:t>
    </dgm:pt>
    <dgm:pt modelId="{542316E5-0ACE-4C12-BC4E-AFF1504BC89C}" type="parTrans" cxnId="{DB298736-18CF-4F26-AA40-C0702BC4688F}">
      <dgm:prSet/>
      <dgm:spPr/>
      <dgm:t>
        <a:bodyPr/>
        <a:lstStyle/>
        <a:p>
          <a:endParaRPr lang="ru-RU"/>
        </a:p>
      </dgm:t>
    </dgm:pt>
    <dgm:pt modelId="{C8476574-867A-4F1E-A1E2-5E23AA4F6C70}" type="sibTrans" cxnId="{DB298736-18CF-4F26-AA40-C0702BC4688F}">
      <dgm:prSet/>
      <dgm:spPr/>
      <dgm:t>
        <a:bodyPr/>
        <a:lstStyle/>
        <a:p>
          <a:endParaRPr lang="ru-RU"/>
        </a:p>
      </dgm:t>
    </dgm:pt>
    <dgm:pt modelId="{0933B9BE-1D62-4243-BFD8-0431E52C1438}" type="pres">
      <dgm:prSet presAssocID="{65B9AA14-FC8F-4DC1-AAEC-94D0754A86B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DBA03741-17D8-4D90-B691-32BA6493FE5D}" type="pres">
      <dgm:prSet presAssocID="{65B9AA14-FC8F-4DC1-AAEC-94D0754A86B4}" presName="pyramid" presStyleLbl="node1" presStyleIdx="0" presStyleCnt="1" custLinFactNeighborX="350" custLinFactNeighborY="-11616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8D7C4E0C-AC59-4A0D-8B9E-1F5752454AA8}" type="pres">
      <dgm:prSet presAssocID="{65B9AA14-FC8F-4DC1-AAEC-94D0754A86B4}" presName="theList" presStyleCnt="0"/>
      <dgm:spPr/>
    </dgm:pt>
    <dgm:pt modelId="{C9C7F059-89C1-4FF8-BC52-AFCE877130A2}" type="pres">
      <dgm:prSet presAssocID="{487A1B0A-CD5E-4792-BCF5-B9B2D1AE0ED8}" presName="aNode" presStyleLbl="fgAcc1" presStyleIdx="0" presStyleCnt="7" custScaleX="111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9CEBC4-B55D-44CD-8EC5-E6CDF8C5957F}" type="pres">
      <dgm:prSet presAssocID="{487A1B0A-CD5E-4792-BCF5-B9B2D1AE0ED8}" presName="aSpace" presStyleCnt="0"/>
      <dgm:spPr/>
    </dgm:pt>
    <dgm:pt modelId="{E621EFC5-6EEB-467D-8B60-FC9FDD5089D4}" type="pres">
      <dgm:prSet presAssocID="{764F9E2E-D529-4352-9839-C831183453C9}" presName="aNode" presStyleLbl="fgAcc1" presStyleIdx="1" presStyleCnt="7" custScaleX="1125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C7B258-3297-4E2E-9DA4-94540D8EEB0E}" type="pres">
      <dgm:prSet presAssocID="{764F9E2E-D529-4352-9839-C831183453C9}" presName="aSpace" presStyleCnt="0"/>
      <dgm:spPr/>
    </dgm:pt>
    <dgm:pt modelId="{2D11A64C-5F0A-4734-9101-1935DFC49838}" type="pres">
      <dgm:prSet presAssocID="{3E969D12-9E69-4383-83E7-75A4D3B96629}" presName="aNode" presStyleLbl="fgAcc1" presStyleIdx="2" presStyleCnt="7" custScaleX="111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754360-733F-4E80-8E8B-ED76941AAE3B}" type="pres">
      <dgm:prSet presAssocID="{3E969D12-9E69-4383-83E7-75A4D3B96629}" presName="aSpace" presStyleCnt="0"/>
      <dgm:spPr/>
    </dgm:pt>
    <dgm:pt modelId="{E10E756F-13BE-4E56-85B1-FD5A979FE8E6}" type="pres">
      <dgm:prSet presAssocID="{695DE38F-05E6-42FF-ADF5-D9B6C0ABC01A}" presName="aNode" presStyleLbl="fgAcc1" presStyleIdx="3" presStyleCnt="7" custScaleX="111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576B92-C06E-434F-8CD5-A643FB5BEC8D}" type="pres">
      <dgm:prSet presAssocID="{695DE38F-05E6-42FF-ADF5-D9B6C0ABC01A}" presName="aSpace" presStyleCnt="0"/>
      <dgm:spPr/>
    </dgm:pt>
    <dgm:pt modelId="{3FE99C07-897C-466F-AFFF-D7585CDF8541}" type="pres">
      <dgm:prSet presAssocID="{87D03311-77ED-42F3-A07E-D920C561EE2E}" presName="aNode" presStyleLbl="fgAcc1" presStyleIdx="4" presStyleCnt="7" custScaleX="111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AAA01-03D9-44FD-8CF4-7D79ED789A5E}" type="pres">
      <dgm:prSet presAssocID="{87D03311-77ED-42F3-A07E-D920C561EE2E}" presName="aSpace" presStyleCnt="0"/>
      <dgm:spPr/>
    </dgm:pt>
    <dgm:pt modelId="{B6E6B841-F095-4867-A1F9-A3B9F9A0EACC}" type="pres">
      <dgm:prSet presAssocID="{C75D6ECA-CB4F-454D-A0DC-E2659566EA19}" presName="aNode" presStyleLbl="fgAcc1" presStyleIdx="5" presStyleCnt="7" custScaleX="111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E509F6-6F19-4B49-A61D-33C67B21D9F8}" type="pres">
      <dgm:prSet presAssocID="{C75D6ECA-CB4F-454D-A0DC-E2659566EA19}" presName="aSpace" presStyleCnt="0"/>
      <dgm:spPr/>
    </dgm:pt>
    <dgm:pt modelId="{6CF5664A-3134-4886-875B-7ABD212AC6D7}" type="pres">
      <dgm:prSet presAssocID="{745C32C9-3C51-4875-AF96-300591296533}" presName="aNode" presStyleLbl="fgAcc1" presStyleIdx="6" presStyleCnt="7" custScaleX="111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5BEBE-1F9C-4961-AE58-CEDE3125B679}" type="pres">
      <dgm:prSet presAssocID="{745C32C9-3C51-4875-AF96-300591296533}" presName="aSpace" presStyleCnt="0"/>
      <dgm:spPr/>
    </dgm:pt>
  </dgm:ptLst>
  <dgm:cxnLst>
    <dgm:cxn modelId="{0825998C-54CC-4526-8FE8-73D020986C68}" type="presOf" srcId="{65B9AA14-FC8F-4DC1-AAEC-94D0754A86B4}" destId="{0933B9BE-1D62-4243-BFD8-0431E52C1438}" srcOrd="0" destOrd="0" presId="urn:microsoft.com/office/officeart/2005/8/layout/pyramid2"/>
    <dgm:cxn modelId="{22F6266A-5106-417C-A8C9-F38880508150}" type="presOf" srcId="{695DE38F-05E6-42FF-ADF5-D9B6C0ABC01A}" destId="{E10E756F-13BE-4E56-85B1-FD5A979FE8E6}" srcOrd="0" destOrd="0" presId="urn:microsoft.com/office/officeart/2005/8/layout/pyramid2"/>
    <dgm:cxn modelId="{78AE2A71-C12C-41B3-B8DF-3324AACFFF5A}" srcId="{65B9AA14-FC8F-4DC1-AAEC-94D0754A86B4}" destId="{487A1B0A-CD5E-4792-BCF5-B9B2D1AE0ED8}" srcOrd="0" destOrd="0" parTransId="{DC1B2C35-C351-4B52-BFE6-C6F8B01D8FE7}" sibTransId="{5D3F2F08-E6EB-4351-9046-378CE97159A9}"/>
    <dgm:cxn modelId="{4DFC3FB0-F206-4399-BB8A-468A486D398A}" type="presOf" srcId="{745C32C9-3C51-4875-AF96-300591296533}" destId="{6CF5664A-3134-4886-875B-7ABD212AC6D7}" srcOrd="0" destOrd="0" presId="urn:microsoft.com/office/officeart/2005/8/layout/pyramid2"/>
    <dgm:cxn modelId="{D27E3BC5-3500-4454-B8B5-FE5745CFF58A}" srcId="{65B9AA14-FC8F-4DC1-AAEC-94D0754A86B4}" destId="{764F9E2E-D529-4352-9839-C831183453C9}" srcOrd="1" destOrd="0" parTransId="{5F6EF827-2A53-4122-A93E-2DE3D1A365A3}" sibTransId="{9F4A6F65-5090-4CFA-87CA-CEC2558CE405}"/>
    <dgm:cxn modelId="{29854184-2A7B-402F-A74F-199405589CAF}" type="presOf" srcId="{487A1B0A-CD5E-4792-BCF5-B9B2D1AE0ED8}" destId="{C9C7F059-89C1-4FF8-BC52-AFCE877130A2}" srcOrd="0" destOrd="0" presId="urn:microsoft.com/office/officeart/2005/8/layout/pyramid2"/>
    <dgm:cxn modelId="{6009CD2F-5788-4423-BA31-714E4A466E4D}" srcId="{65B9AA14-FC8F-4DC1-AAEC-94D0754A86B4}" destId="{695DE38F-05E6-42FF-ADF5-D9B6C0ABC01A}" srcOrd="3" destOrd="0" parTransId="{4E0CFE81-E395-422D-8C4A-B0C78D70EA72}" sibTransId="{80553954-B63B-4A53-8F0C-C5A7311562F8}"/>
    <dgm:cxn modelId="{BF36CAD4-2F36-461C-9DCB-8B185D08AF0F}" srcId="{65B9AA14-FC8F-4DC1-AAEC-94D0754A86B4}" destId="{C75D6ECA-CB4F-454D-A0DC-E2659566EA19}" srcOrd="5" destOrd="0" parTransId="{865EB5E5-AC47-45CA-8B2E-6AB25F6F2F9F}" sibTransId="{59C9C68B-EFC0-41B9-B8A7-466265F5D1B8}"/>
    <dgm:cxn modelId="{867477DF-2E4E-493C-85E6-FD6038E1430C}" type="presOf" srcId="{3E969D12-9E69-4383-83E7-75A4D3B96629}" destId="{2D11A64C-5F0A-4734-9101-1935DFC49838}" srcOrd="0" destOrd="0" presId="urn:microsoft.com/office/officeart/2005/8/layout/pyramid2"/>
    <dgm:cxn modelId="{DB298736-18CF-4F26-AA40-C0702BC4688F}" srcId="{65B9AA14-FC8F-4DC1-AAEC-94D0754A86B4}" destId="{745C32C9-3C51-4875-AF96-300591296533}" srcOrd="6" destOrd="0" parTransId="{542316E5-0ACE-4C12-BC4E-AFF1504BC89C}" sibTransId="{C8476574-867A-4F1E-A1E2-5E23AA4F6C70}"/>
    <dgm:cxn modelId="{37E995BF-936F-4E80-9021-86A2E55024F2}" type="presOf" srcId="{87D03311-77ED-42F3-A07E-D920C561EE2E}" destId="{3FE99C07-897C-466F-AFFF-D7585CDF8541}" srcOrd="0" destOrd="0" presId="urn:microsoft.com/office/officeart/2005/8/layout/pyramid2"/>
    <dgm:cxn modelId="{3DB961AA-E84E-4B3E-89C0-E5CEE155F5AA}" srcId="{65B9AA14-FC8F-4DC1-AAEC-94D0754A86B4}" destId="{87D03311-77ED-42F3-A07E-D920C561EE2E}" srcOrd="4" destOrd="0" parTransId="{B5E2CFF9-EA9B-4BBA-9344-BCFDDD558D4B}" sibTransId="{5FC4117B-A7D7-408C-988A-3843CC03CF6B}"/>
    <dgm:cxn modelId="{AD6DE9BF-7DF8-4DA1-BD4F-C5627F542625}" type="presOf" srcId="{C75D6ECA-CB4F-454D-A0DC-E2659566EA19}" destId="{B6E6B841-F095-4867-A1F9-A3B9F9A0EACC}" srcOrd="0" destOrd="0" presId="urn:microsoft.com/office/officeart/2005/8/layout/pyramid2"/>
    <dgm:cxn modelId="{83F95B5C-B35E-4C88-8CEE-BCCBAA40DECC}" srcId="{65B9AA14-FC8F-4DC1-AAEC-94D0754A86B4}" destId="{3E969D12-9E69-4383-83E7-75A4D3B96629}" srcOrd="2" destOrd="0" parTransId="{21EE6DB3-9332-4CA0-AAB5-CF17C6B48FB2}" sibTransId="{AC50FAF4-C1C4-4899-8849-4543DEFDEED4}"/>
    <dgm:cxn modelId="{1597A08C-E89A-45FF-910C-F6C5FABE6B33}" type="presOf" srcId="{764F9E2E-D529-4352-9839-C831183453C9}" destId="{E621EFC5-6EEB-467D-8B60-FC9FDD5089D4}" srcOrd="0" destOrd="0" presId="urn:microsoft.com/office/officeart/2005/8/layout/pyramid2"/>
    <dgm:cxn modelId="{2CF5172C-4EEA-49A0-8DD2-340E5FA639EF}" type="presParOf" srcId="{0933B9BE-1D62-4243-BFD8-0431E52C1438}" destId="{DBA03741-17D8-4D90-B691-32BA6493FE5D}" srcOrd="0" destOrd="0" presId="urn:microsoft.com/office/officeart/2005/8/layout/pyramid2"/>
    <dgm:cxn modelId="{19B9310A-CDF6-4189-859A-0EC7F81633A5}" type="presParOf" srcId="{0933B9BE-1D62-4243-BFD8-0431E52C1438}" destId="{8D7C4E0C-AC59-4A0D-8B9E-1F5752454AA8}" srcOrd="1" destOrd="0" presId="urn:microsoft.com/office/officeart/2005/8/layout/pyramid2"/>
    <dgm:cxn modelId="{0C8DE396-CBB9-48E4-8241-F0032C88E69A}" type="presParOf" srcId="{8D7C4E0C-AC59-4A0D-8B9E-1F5752454AA8}" destId="{C9C7F059-89C1-4FF8-BC52-AFCE877130A2}" srcOrd="0" destOrd="0" presId="urn:microsoft.com/office/officeart/2005/8/layout/pyramid2"/>
    <dgm:cxn modelId="{045CCED4-67A8-4AC3-8E7E-8DAE994BC40E}" type="presParOf" srcId="{8D7C4E0C-AC59-4A0D-8B9E-1F5752454AA8}" destId="{099CEBC4-B55D-44CD-8EC5-E6CDF8C5957F}" srcOrd="1" destOrd="0" presId="urn:microsoft.com/office/officeart/2005/8/layout/pyramid2"/>
    <dgm:cxn modelId="{73D23343-6636-414D-BBB9-ED5DAEC25805}" type="presParOf" srcId="{8D7C4E0C-AC59-4A0D-8B9E-1F5752454AA8}" destId="{E621EFC5-6EEB-467D-8B60-FC9FDD5089D4}" srcOrd="2" destOrd="0" presId="urn:microsoft.com/office/officeart/2005/8/layout/pyramid2"/>
    <dgm:cxn modelId="{046261E4-3C4A-429F-8BA2-23D1AAB564C0}" type="presParOf" srcId="{8D7C4E0C-AC59-4A0D-8B9E-1F5752454AA8}" destId="{95C7B258-3297-4E2E-9DA4-94540D8EEB0E}" srcOrd="3" destOrd="0" presId="urn:microsoft.com/office/officeart/2005/8/layout/pyramid2"/>
    <dgm:cxn modelId="{C08E8847-93E2-4129-8CB7-9727A378027D}" type="presParOf" srcId="{8D7C4E0C-AC59-4A0D-8B9E-1F5752454AA8}" destId="{2D11A64C-5F0A-4734-9101-1935DFC49838}" srcOrd="4" destOrd="0" presId="urn:microsoft.com/office/officeart/2005/8/layout/pyramid2"/>
    <dgm:cxn modelId="{BB0098C0-5772-4C5F-AB48-EE8ED0292CDB}" type="presParOf" srcId="{8D7C4E0C-AC59-4A0D-8B9E-1F5752454AA8}" destId="{18754360-733F-4E80-8E8B-ED76941AAE3B}" srcOrd="5" destOrd="0" presId="urn:microsoft.com/office/officeart/2005/8/layout/pyramid2"/>
    <dgm:cxn modelId="{20093712-EED7-4E9C-BB2E-5ADC2561F4FD}" type="presParOf" srcId="{8D7C4E0C-AC59-4A0D-8B9E-1F5752454AA8}" destId="{E10E756F-13BE-4E56-85B1-FD5A979FE8E6}" srcOrd="6" destOrd="0" presId="urn:microsoft.com/office/officeart/2005/8/layout/pyramid2"/>
    <dgm:cxn modelId="{F03B8691-1122-406C-8D3A-04932823608A}" type="presParOf" srcId="{8D7C4E0C-AC59-4A0D-8B9E-1F5752454AA8}" destId="{0D576B92-C06E-434F-8CD5-A643FB5BEC8D}" srcOrd="7" destOrd="0" presId="urn:microsoft.com/office/officeart/2005/8/layout/pyramid2"/>
    <dgm:cxn modelId="{B57D1203-063B-48DB-891F-5EDBDF19E035}" type="presParOf" srcId="{8D7C4E0C-AC59-4A0D-8B9E-1F5752454AA8}" destId="{3FE99C07-897C-466F-AFFF-D7585CDF8541}" srcOrd="8" destOrd="0" presId="urn:microsoft.com/office/officeart/2005/8/layout/pyramid2"/>
    <dgm:cxn modelId="{079BD9D0-9BF0-49FC-9770-C11A717A0366}" type="presParOf" srcId="{8D7C4E0C-AC59-4A0D-8B9E-1F5752454AA8}" destId="{7AFAAA01-03D9-44FD-8CF4-7D79ED789A5E}" srcOrd="9" destOrd="0" presId="urn:microsoft.com/office/officeart/2005/8/layout/pyramid2"/>
    <dgm:cxn modelId="{45FD385A-E617-413D-9201-3B38D1196959}" type="presParOf" srcId="{8D7C4E0C-AC59-4A0D-8B9E-1F5752454AA8}" destId="{B6E6B841-F095-4867-A1F9-A3B9F9A0EACC}" srcOrd="10" destOrd="0" presId="urn:microsoft.com/office/officeart/2005/8/layout/pyramid2"/>
    <dgm:cxn modelId="{0B7ED9BC-62AB-4733-A3F8-3EB0BCC005D0}" type="presParOf" srcId="{8D7C4E0C-AC59-4A0D-8B9E-1F5752454AA8}" destId="{D5E509F6-6F19-4B49-A61D-33C67B21D9F8}" srcOrd="11" destOrd="0" presId="urn:microsoft.com/office/officeart/2005/8/layout/pyramid2"/>
    <dgm:cxn modelId="{224F1979-1D98-49D1-8EEF-1B74D867AA19}" type="presParOf" srcId="{8D7C4E0C-AC59-4A0D-8B9E-1F5752454AA8}" destId="{6CF5664A-3134-4886-875B-7ABD212AC6D7}" srcOrd="12" destOrd="0" presId="urn:microsoft.com/office/officeart/2005/8/layout/pyramid2"/>
    <dgm:cxn modelId="{723CAD94-3B51-4C67-A14E-F5299FA82E9E}" type="presParOf" srcId="{8D7C4E0C-AC59-4A0D-8B9E-1F5752454AA8}" destId="{82B5BEBE-1F9C-4961-AE58-CEDE3125B679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79E14E-1DA8-44EE-B9AE-250AF9BAD73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271A68-39FB-4358-B3EF-9CEAAB35EB9E}">
      <dgm:prSet phldrT="[Текст]" custT="1"/>
      <dgm:spPr/>
      <dgm:t>
        <a:bodyPr/>
        <a:lstStyle/>
        <a:p>
          <a:r>
            <a:rPr lang="ru-RU" sz="2400" b="0" i="0" u="none" dirty="0" smtClean="0">
              <a:solidFill>
                <a:schemeClr val="tx1"/>
              </a:solidFill>
            </a:rPr>
            <a:t>Дотации                     	</a:t>
          </a:r>
          <a:r>
            <a:rPr lang="ru-RU" sz="2400" dirty="0" smtClean="0">
              <a:solidFill>
                <a:schemeClr val="tx1"/>
              </a:solidFill>
            </a:rPr>
            <a:t>172,8</a:t>
          </a:r>
          <a:endParaRPr lang="ru-RU" sz="2400" dirty="0">
            <a:solidFill>
              <a:schemeClr val="tx1"/>
            </a:solidFill>
          </a:endParaRPr>
        </a:p>
      </dgm:t>
    </dgm:pt>
    <dgm:pt modelId="{88B71034-6E1C-46FE-B015-AD18C7B22CA7}" type="parTrans" cxnId="{14ECC63B-31BE-4248-97C3-6748B19283AE}">
      <dgm:prSet/>
      <dgm:spPr/>
      <dgm:t>
        <a:bodyPr/>
        <a:lstStyle/>
        <a:p>
          <a:endParaRPr lang="ru-RU" sz="1600"/>
        </a:p>
      </dgm:t>
    </dgm:pt>
    <dgm:pt modelId="{3C1195C7-9587-4792-9342-25B93D5B9725}" type="sibTrans" cxnId="{14ECC63B-31BE-4248-97C3-6748B19283AE}">
      <dgm:prSet/>
      <dgm:spPr/>
      <dgm:t>
        <a:bodyPr/>
        <a:lstStyle/>
        <a:p>
          <a:endParaRPr lang="ru-RU" sz="1600"/>
        </a:p>
      </dgm:t>
    </dgm:pt>
    <dgm:pt modelId="{35E8A41B-80B7-4589-B961-2054E0FDEC63}">
      <dgm:prSet custT="1"/>
      <dgm:spPr/>
      <dgm:t>
        <a:bodyPr/>
        <a:lstStyle/>
        <a:p>
          <a:r>
            <a:rPr lang="ru-RU" sz="2400" b="0" i="0" u="none" dirty="0" smtClean="0">
              <a:solidFill>
                <a:schemeClr val="tx1"/>
              </a:solidFill>
            </a:rPr>
            <a:t>Дорожный фонд	</a:t>
          </a:r>
          <a:r>
            <a:rPr lang="ru-RU" sz="2400" dirty="0" smtClean="0">
              <a:solidFill>
                <a:schemeClr val="tx1"/>
              </a:solidFill>
            </a:rPr>
            <a:t>1020,3</a:t>
          </a:r>
          <a:endParaRPr lang="ru-RU" sz="2400" dirty="0">
            <a:solidFill>
              <a:schemeClr val="tx1"/>
            </a:solidFill>
          </a:endParaRPr>
        </a:p>
      </dgm:t>
    </dgm:pt>
    <dgm:pt modelId="{E2CED894-C5A1-4635-B970-D3BE1A569772}" type="parTrans" cxnId="{3119069D-5CF9-4A3B-B1A5-FA836E1084CF}">
      <dgm:prSet/>
      <dgm:spPr/>
      <dgm:t>
        <a:bodyPr/>
        <a:lstStyle/>
        <a:p>
          <a:endParaRPr lang="ru-RU" sz="1600"/>
        </a:p>
      </dgm:t>
    </dgm:pt>
    <dgm:pt modelId="{7BCA2323-8201-415E-982B-40E698E98ED8}" type="sibTrans" cxnId="{3119069D-5CF9-4A3B-B1A5-FA836E1084CF}">
      <dgm:prSet/>
      <dgm:spPr/>
      <dgm:t>
        <a:bodyPr/>
        <a:lstStyle/>
        <a:p>
          <a:endParaRPr lang="ru-RU" sz="1600"/>
        </a:p>
      </dgm:t>
    </dgm:pt>
    <dgm:pt modelId="{1FADF8CD-BFA7-437E-A20E-04FF85D918D4}">
      <dgm:prSet custT="1"/>
      <dgm:spPr/>
      <dgm:t>
        <a:bodyPr/>
        <a:lstStyle/>
        <a:p>
          <a:r>
            <a:rPr lang="ru-RU" sz="2400" b="0" i="0" u="none" dirty="0" smtClean="0">
              <a:solidFill>
                <a:schemeClr val="tx1"/>
              </a:solidFill>
            </a:rPr>
            <a:t>Субвенция  ВУС	</a:t>
          </a:r>
          <a:r>
            <a:rPr lang="ru-RU" sz="2400" dirty="0" smtClean="0">
              <a:solidFill>
                <a:schemeClr val="tx1"/>
              </a:solidFill>
            </a:rPr>
            <a:t>257,0</a:t>
          </a:r>
          <a:endParaRPr lang="ru-RU" sz="2400" dirty="0">
            <a:solidFill>
              <a:schemeClr val="tx1"/>
            </a:solidFill>
          </a:endParaRPr>
        </a:p>
      </dgm:t>
    </dgm:pt>
    <dgm:pt modelId="{AB52AECB-74AF-4137-B313-90F7C67D33D0}" type="parTrans" cxnId="{C8D5A950-85F4-4C84-9F39-D439AB7171E9}">
      <dgm:prSet/>
      <dgm:spPr/>
      <dgm:t>
        <a:bodyPr/>
        <a:lstStyle/>
        <a:p>
          <a:endParaRPr lang="ru-RU" sz="1600"/>
        </a:p>
      </dgm:t>
    </dgm:pt>
    <dgm:pt modelId="{887F1E1F-B6FB-4144-87F2-D90C60095FB2}" type="sibTrans" cxnId="{C8D5A950-85F4-4C84-9F39-D439AB7171E9}">
      <dgm:prSet/>
      <dgm:spPr/>
      <dgm:t>
        <a:bodyPr/>
        <a:lstStyle/>
        <a:p>
          <a:endParaRPr lang="ru-RU" sz="1600"/>
        </a:p>
      </dgm:t>
    </dgm:pt>
    <dgm:pt modelId="{28AE03B8-19AE-49EB-8AC3-2A9E63BCFC96}">
      <dgm:prSet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Субсидии бюджетам поселений     5901,9</a:t>
          </a:r>
          <a:endParaRPr lang="ru-RU" sz="2400" dirty="0">
            <a:solidFill>
              <a:schemeClr val="tx1"/>
            </a:solidFill>
          </a:endParaRPr>
        </a:p>
      </dgm:t>
    </dgm:pt>
    <dgm:pt modelId="{0525DA52-F679-4F54-A5E2-FF5A06D2B6F5}" type="parTrans" cxnId="{CE9AC4F6-1F17-42B2-8F8D-F7E4D9100B16}">
      <dgm:prSet/>
      <dgm:spPr/>
      <dgm:t>
        <a:bodyPr/>
        <a:lstStyle/>
        <a:p>
          <a:endParaRPr lang="ru-RU" sz="1600"/>
        </a:p>
      </dgm:t>
    </dgm:pt>
    <dgm:pt modelId="{83EBCC21-6DF6-4E0D-8AD2-716F04A7BAC4}" type="sibTrans" cxnId="{CE9AC4F6-1F17-42B2-8F8D-F7E4D9100B16}">
      <dgm:prSet/>
      <dgm:spPr/>
      <dgm:t>
        <a:bodyPr/>
        <a:lstStyle/>
        <a:p>
          <a:endParaRPr lang="ru-RU" sz="1600"/>
        </a:p>
      </dgm:t>
    </dgm:pt>
    <dgm:pt modelId="{BEF4A3D4-43FC-4619-BC42-A40864E52CAC}">
      <dgm:prSet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Прочие межбюджетные трансферты      755,4</a:t>
          </a:r>
          <a:endParaRPr lang="ru-RU" sz="2400" dirty="0">
            <a:solidFill>
              <a:schemeClr val="tx1"/>
            </a:solidFill>
          </a:endParaRPr>
        </a:p>
      </dgm:t>
    </dgm:pt>
    <dgm:pt modelId="{B85474B9-9B85-46DF-BA7F-A5AD14110B44}" type="parTrans" cxnId="{52440D0B-8ECA-4811-98C8-19509BACC141}">
      <dgm:prSet/>
      <dgm:spPr/>
      <dgm:t>
        <a:bodyPr/>
        <a:lstStyle/>
        <a:p>
          <a:endParaRPr lang="ru-RU" sz="1600"/>
        </a:p>
      </dgm:t>
    </dgm:pt>
    <dgm:pt modelId="{9A62762B-B808-46AA-99D6-C0EEF6BFAC66}" type="sibTrans" cxnId="{52440D0B-8ECA-4811-98C8-19509BACC141}">
      <dgm:prSet/>
      <dgm:spPr/>
      <dgm:t>
        <a:bodyPr/>
        <a:lstStyle/>
        <a:p>
          <a:endParaRPr lang="ru-RU" sz="1600"/>
        </a:p>
      </dgm:t>
    </dgm:pt>
    <dgm:pt modelId="{AC872523-D030-482D-A018-51895DF8EC76}">
      <dgm:prSet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Трансферты на переданные полномочия 	  27,1</a:t>
          </a:r>
          <a:endParaRPr lang="ru-RU" sz="2400" dirty="0">
            <a:solidFill>
              <a:schemeClr val="tx1"/>
            </a:solidFill>
          </a:endParaRPr>
        </a:p>
      </dgm:t>
    </dgm:pt>
    <dgm:pt modelId="{BB0D82A2-2790-43F0-853A-2D44D62795AC}" type="parTrans" cxnId="{12D1F3FF-B466-4A50-8FE8-CEC99F6E445E}">
      <dgm:prSet/>
      <dgm:spPr/>
      <dgm:t>
        <a:bodyPr/>
        <a:lstStyle/>
        <a:p>
          <a:endParaRPr lang="ru-RU" sz="1600"/>
        </a:p>
      </dgm:t>
    </dgm:pt>
    <dgm:pt modelId="{6EBD7B1F-8683-4FA1-9D77-2B31EF01A6AF}" type="sibTrans" cxnId="{12D1F3FF-B466-4A50-8FE8-CEC99F6E445E}">
      <dgm:prSet/>
      <dgm:spPr/>
      <dgm:t>
        <a:bodyPr/>
        <a:lstStyle/>
        <a:p>
          <a:endParaRPr lang="ru-RU" sz="1600"/>
        </a:p>
      </dgm:t>
    </dgm:pt>
    <dgm:pt modelId="{ABEA2C30-6F6E-4464-A700-D16D8D43992C}" type="pres">
      <dgm:prSet presAssocID="{0879E14E-1DA8-44EE-B9AE-250AF9BAD73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653568-2E44-4DED-94DA-B417DCC03F08}" type="pres">
      <dgm:prSet presAssocID="{5A271A68-39FB-4358-B3EF-9CEAAB35EB9E}" presName="parentLin" presStyleCnt="0"/>
      <dgm:spPr/>
    </dgm:pt>
    <dgm:pt modelId="{5FDCC8F2-696F-419C-9168-878BCD63237F}" type="pres">
      <dgm:prSet presAssocID="{5A271A68-39FB-4358-B3EF-9CEAAB35EB9E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2F394240-393B-4046-A8AB-866651853199}" type="pres">
      <dgm:prSet presAssocID="{5A271A68-39FB-4358-B3EF-9CEAAB35EB9E}" presName="parentText" presStyleLbl="node1" presStyleIdx="0" presStyleCnt="6" custScaleX="115662" custScaleY="156130" custLinFactNeighborX="4999" custLinFactNeighborY="113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CFBBE2-112D-46A8-8EB7-BB118664F0EC}" type="pres">
      <dgm:prSet presAssocID="{5A271A68-39FB-4358-B3EF-9CEAAB35EB9E}" presName="negativeSpace" presStyleCnt="0"/>
      <dgm:spPr/>
    </dgm:pt>
    <dgm:pt modelId="{536BE406-B991-41DB-A7A0-E71D7E83503D}" type="pres">
      <dgm:prSet presAssocID="{5A271A68-39FB-4358-B3EF-9CEAAB35EB9E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66A518-BE7D-4FEA-994F-EFAD8536CC64}" type="pres">
      <dgm:prSet presAssocID="{3C1195C7-9587-4792-9342-25B93D5B9725}" presName="spaceBetweenRectangles" presStyleCnt="0"/>
      <dgm:spPr/>
    </dgm:pt>
    <dgm:pt modelId="{5C158734-2C70-4573-B644-C9844737E0B8}" type="pres">
      <dgm:prSet presAssocID="{35E8A41B-80B7-4589-B961-2054E0FDEC63}" presName="parentLin" presStyleCnt="0"/>
      <dgm:spPr/>
    </dgm:pt>
    <dgm:pt modelId="{F912B42E-D03E-4003-9032-D63689037D89}" type="pres">
      <dgm:prSet presAssocID="{35E8A41B-80B7-4589-B961-2054E0FDEC63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51BA2DAE-93B2-462F-BC5F-7D1AFF8DA563}" type="pres">
      <dgm:prSet presAssocID="{35E8A41B-80B7-4589-B961-2054E0FDEC63}" presName="parentText" presStyleLbl="node1" presStyleIdx="1" presStyleCnt="6" custScaleX="115017" custScaleY="136079" custLinFactNeighborX="4168" custLinFactNeighborY="16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98047B-3C37-465B-B33B-16CA2FBAE901}" type="pres">
      <dgm:prSet presAssocID="{35E8A41B-80B7-4589-B961-2054E0FDEC63}" presName="negativeSpace" presStyleCnt="0"/>
      <dgm:spPr/>
    </dgm:pt>
    <dgm:pt modelId="{191C769D-5AA0-4344-AA18-E040E9D29326}" type="pres">
      <dgm:prSet presAssocID="{35E8A41B-80B7-4589-B961-2054E0FDEC63}" presName="childText" presStyleLbl="conFgAcc1" presStyleIdx="1" presStyleCnt="6">
        <dgm:presLayoutVars>
          <dgm:bulletEnabled val="1"/>
        </dgm:presLayoutVars>
      </dgm:prSet>
      <dgm:spPr/>
    </dgm:pt>
    <dgm:pt modelId="{E52C4BF7-DF11-43C8-BE66-C80700BF197F}" type="pres">
      <dgm:prSet presAssocID="{7BCA2323-8201-415E-982B-40E698E98ED8}" presName="spaceBetweenRectangles" presStyleCnt="0"/>
      <dgm:spPr/>
    </dgm:pt>
    <dgm:pt modelId="{86CD9CD8-E25D-4807-9198-F2CDFACE02F2}" type="pres">
      <dgm:prSet presAssocID="{1FADF8CD-BFA7-437E-A20E-04FF85D918D4}" presName="parentLin" presStyleCnt="0"/>
      <dgm:spPr/>
    </dgm:pt>
    <dgm:pt modelId="{29E54DD2-F081-4660-99AD-439B6E9F5063}" type="pres">
      <dgm:prSet presAssocID="{1FADF8CD-BFA7-437E-A20E-04FF85D918D4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77E012B3-F154-49C9-B909-696DACCF32D5}" type="pres">
      <dgm:prSet presAssocID="{1FADF8CD-BFA7-437E-A20E-04FF85D918D4}" presName="parentText" presStyleLbl="node1" presStyleIdx="2" presStyleCnt="6" custScaleX="115612" custScaleY="1631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947850-B80D-499B-AE18-10CC0D937516}" type="pres">
      <dgm:prSet presAssocID="{1FADF8CD-BFA7-437E-A20E-04FF85D918D4}" presName="negativeSpace" presStyleCnt="0"/>
      <dgm:spPr/>
    </dgm:pt>
    <dgm:pt modelId="{78382185-DCB2-48B3-A177-998D2D07F9A6}" type="pres">
      <dgm:prSet presAssocID="{1FADF8CD-BFA7-437E-A20E-04FF85D918D4}" presName="childText" presStyleLbl="conFgAcc1" presStyleIdx="2" presStyleCnt="6">
        <dgm:presLayoutVars>
          <dgm:bulletEnabled val="1"/>
        </dgm:presLayoutVars>
      </dgm:prSet>
      <dgm:spPr/>
    </dgm:pt>
    <dgm:pt modelId="{2608E4C4-9E9E-4C5F-A8A1-60C6872F49AF}" type="pres">
      <dgm:prSet presAssocID="{887F1E1F-B6FB-4144-87F2-D90C60095FB2}" presName="spaceBetweenRectangles" presStyleCnt="0"/>
      <dgm:spPr/>
    </dgm:pt>
    <dgm:pt modelId="{53042750-5793-461A-BE8E-F0C59F4AB0E1}" type="pres">
      <dgm:prSet presAssocID="{28AE03B8-19AE-49EB-8AC3-2A9E63BCFC96}" presName="parentLin" presStyleCnt="0"/>
      <dgm:spPr/>
    </dgm:pt>
    <dgm:pt modelId="{65CEF03F-52F1-4ED1-9688-5BD34C168AA7}" type="pres">
      <dgm:prSet presAssocID="{28AE03B8-19AE-49EB-8AC3-2A9E63BCFC96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D7D054FE-4DC1-464F-AE97-35780C257A86}" type="pres">
      <dgm:prSet presAssocID="{28AE03B8-19AE-49EB-8AC3-2A9E63BCFC96}" presName="parentText" presStyleLbl="node1" presStyleIdx="3" presStyleCnt="6" custScaleX="115612" custScaleY="1431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4DF9A-039E-4472-9B26-283FC25BD1B7}" type="pres">
      <dgm:prSet presAssocID="{28AE03B8-19AE-49EB-8AC3-2A9E63BCFC96}" presName="negativeSpace" presStyleCnt="0"/>
      <dgm:spPr/>
    </dgm:pt>
    <dgm:pt modelId="{1CEEC96C-2F94-402F-987C-57DDE46A240C}" type="pres">
      <dgm:prSet presAssocID="{28AE03B8-19AE-49EB-8AC3-2A9E63BCFC96}" presName="childText" presStyleLbl="conFgAcc1" presStyleIdx="3" presStyleCnt="6">
        <dgm:presLayoutVars>
          <dgm:bulletEnabled val="1"/>
        </dgm:presLayoutVars>
      </dgm:prSet>
      <dgm:spPr/>
    </dgm:pt>
    <dgm:pt modelId="{54BEABCB-8A13-4EDE-897B-E93A98617C45}" type="pres">
      <dgm:prSet presAssocID="{83EBCC21-6DF6-4E0D-8AD2-716F04A7BAC4}" presName="spaceBetweenRectangles" presStyleCnt="0"/>
      <dgm:spPr/>
    </dgm:pt>
    <dgm:pt modelId="{630133B6-868F-4D67-9FD3-BC8794ABF277}" type="pres">
      <dgm:prSet presAssocID="{BEF4A3D4-43FC-4619-BC42-A40864E52CAC}" presName="parentLin" presStyleCnt="0"/>
      <dgm:spPr/>
    </dgm:pt>
    <dgm:pt modelId="{60663BB7-DB68-468F-8625-6473F221FA3C}" type="pres">
      <dgm:prSet presAssocID="{BEF4A3D4-43FC-4619-BC42-A40864E52CAC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1F1979E9-F72B-43D1-AB2F-EC0940D1ADFD}" type="pres">
      <dgm:prSet presAssocID="{BEF4A3D4-43FC-4619-BC42-A40864E52CAC}" presName="parentText" presStyleLbl="node1" presStyleIdx="4" presStyleCnt="6" custScaleX="115019" custScaleY="1729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658E3E-A76C-4614-99BA-03F82104BDB7}" type="pres">
      <dgm:prSet presAssocID="{BEF4A3D4-43FC-4619-BC42-A40864E52CAC}" presName="negativeSpace" presStyleCnt="0"/>
      <dgm:spPr/>
    </dgm:pt>
    <dgm:pt modelId="{AE642D40-D9DB-4829-8275-E7826E1EF353}" type="pres">
      <dgm:prSet presAssocID="{BEF4A3D4-43FC-4619-BC42-A40864E52CAC}" presName="childText" presStyleLbl="conFgAcc1" presStyleIdx="4" presStyleCnt="6">
        <dgm:presLayoutVars>
          <dgm:bulletEnabled val="1"/>
        </dgm:presLayoutVars>
      </dgm:prSet>
      <dgm:spPr/>
    </dgm:pt>
    <dgm:pt modelId="{FD3BC472-22D2-4A7C-A8CD-C7BC1F25B0ED}" type="pres">
      <dgm:prSet presAssocID="{9A62762B-B808-46AA-99D6-C0EEF6BFAC66}" presName="spaceBetweenRectangles" presStyleCnt="0"/>
      <dgm:spPr/>
    </dgm:pt>
    <dgm:pt modelId="{A63F2CAF-CE64-48E9-A33C-33262A520F75}" type="pres">
      <dgm:prSet presAssocID="{AC872523-D030-482D-A018-51895DF8EC76}" presName="parentLin" presStyleCnt="0"/>
      <dgm:spPr/>
    </dgm:pt>
    <dgm:pt modelId="{03144AED-F7D9-4C0C-A732-05946FD944EE}" type="pres">
      <dgm:prSet presAssocID="{AC872523-D030-482D-A018-51895DF8EC76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2FCF084A-4FA4-4C69-BD66-01EEC88397FE}" type="pres">
      <dgm:prSet presAssocID="{AC872523-D030-482D-A018-51895DF8EC76}" presName="parentText" presStyleLbl="node1" presStyleIdx="5" presStyleCnt="6" custScaleX="114308" custScaleY="124925" custLinFactNeighborX="4999" custLinFactNeighborY="-51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12FB3B-C193-4C36-B830-665F7A95FEF3}" type="pres">
      <dgm:prSet presAssocID="{AC872523-D030-482D-A018-51895DF8EC76}" presName="negativeSpace" presStyleCnt="0"/>
      <dgm:spPr/>
    </dgm:pt>
    <dgm:pt modelId="{49D75842-8171-41F1-BF2B-CA4ED78C2B63}" type="pres">
      <dgm:prSet presAssocID="{AC872523-D030-482D-A018-51895DF8EC76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E04ACF-9C8A-46B7-B31E-81E7FE5E0B80}" type="presOf" srcId="{5A271A68-39FB-4358-B3EF-9CEAAB35EB9E}" destId="{5FDCC8F2-696F-419C-9168-878BCD63237F}" srcOrd="0" destOrd="0" presId="urn:microsoft.com/office/officeart/2005/8/layout/list1"/>
    <dgm:cxn modelId="{9EA88BC2-AD7C-4BB0-A345-BF6B784F5372}" type="presOf" srcId="{BEF4A3D4-43FC-4619-BC42-A40864E52CAC}" destId="{60663BB7-DB68-468F-8625-6473F221FA3C}" srcOrd="0" destOrd="0" presId="urn:microsoft.com/office/officeart/2005/8/layout/list1"/>
    <dgm:cxn modelId="{AD884156-24B6-41C2-ADC3-0CB408EE0F03}" type="presOf" srcId="{1FADF8CD-BFA7-437E-A20E-04FF85D918D4}" destId="{29E54DD2-F081-4660-99AD-439B6E9F5063}" srcOrd="0" destOrd="0" presId="urn:microsoft.com/office/officeart/2005/8/layout/list1"/>
    <dgm:cxn modelId="{2C621C46-2628-4463-AF81-16D239096091}" type="presOf" srcId="{5A271A68-39FB-4358-B3EF-9CEAAB35EB9E}" destId="{2F394240-393B-4046-A8AB-866651853199}" srcOrd="1" destOrd="0" presId="urn:microsoft.com/office/officeart/2005/8/layout/list1"/>
    <dgm:cxn modelId="{C2FD63C3-A0C3-42DF-A4F7-EDE30AE7F9A6}" type="presOf" srcId="{BEF4A3D4-43FC-4619-BC42-A40864E52CAC}" destId="{1F1979E9-F72B-43D1-AB2F-EC0940D1ADFD}" srcOrd="1" destOrd="0" presId="urn:microsoft.com/office/officeart/2005/8/layout/list1"/>
    <dgm:cxn modelId="{C09F576F-9D0B-46A4-B6FE-C0F33974A85A}" type="presOf" srcId="{AC872523-D030-482D-A018-51895DF8EC76}" destId="{03144AED-F7D9-4C0C-A732-05946FD944EE}" srcOrd="0" destOrd="0" presId="urn:microsoft.com/office/officeart/2005/8/layout/list1"/>
    <dgm:cxn modelId="{52440D0B-8ECA-4811-98C8-19509BACC141}" srcId="{0879E14E-1DA8-44EE-B9AE-250AF9BAD734}" destId="{BEF4A3D4-43FC-4619-BC42-A40864E52CAC}" srcOrd="4" destOrd="0" parTransId="{B85474B9-9B85-46DF-BA7F-A5AD14110B44}" sibTransId="{9A62762B-B808-46AA-99D6-C0EEF6BFAC66}"/>
    <dgm:cxn modelId="{3119069D-5CF9-4A3B-B1A5-FA836E1084CF}" srcId="{0879E14E-1DA8-44EE-B9AE-250AF9BAD734}" destId="{35E8A41B-80B7-4589-B961-2054E0FDEC63}" srcOrd="1" destOrd="0" parTransId="{E2CED894-C5A1-4635-B970-D3BE1A569772}" sibTransId="{7BCA2323-8201-415E-982B-40E698E98ED8}"/>
    <dgm:cxn modelId="{2A931DAF-22F8-40EE-987F-0B571064E74C}" type="presOf" srcId="{35E8A41B-80B7-4589-B961-2054E0FDEC63}" destId="{F912B42E-D03E-4003-9032-D63689037D89}" srcOrd="0" destOrd="0" presId="urn:microsoft.com/office/officeart/2005/8/layout/list1"/>
    <dgm:cxn modelId="{12D1F3FF-B466-4A50-8FE8-CEC99F6E445E}" srcId="{0879E14E-1DA8-44EE-B9AE-250AF9BAD734}" destId="{AC872523-D030-482D-A018-51895DF8EC76}" srcOrd="5" destOrd="0" parTransId="{BB0D82A2-2790-43F0-853A-2D44D62795AC}" sibTransId="{6EBD7B1F-8683-4FA1-9D77-2B31EF01A6AF}"/>
    <dgm:cxn modelId="{C8D5A950-85F4-4C84-9F39-D439AB7171E9}" srcId="{0879E14E-1DA8-44EE-B9AE-250AF9BAD734}" destId="{1FADF8CD-BFA7-437E-A20E-04FF85D918D4}" srcOrd="2" destOrd="0" parTransId="{AB52AECB-74AF-4137-B313-90F7C67D33D0}" sibTransId="{887F1E1F-B6FB-4144-87F2-D90C60095FB2}"/>
    <dgm:cxn modelId="{E6CA3FBB-D1D2-4D24-B549-F0A515AC0A96}" type="presOf" srcId="{28AE03B8-19AE-49EB-8AC3-2A9E63BCFC96}" destId="{65CEF03F-52F1-4ED1-9688-5BD34C168AA7}" srcOrd="0" destOrd="0" presId="urn:microsoft.com/office/officeart/2005/8/layout/list1"/>
    <dgm:cxn modelId="{FD73E581-3FD3-4EBA-9086-074A1C6D2B18}" type="presOf" srcId="{AC872523-D030-482D-A018-51895DF8EC76}" destId="{2FCF084A-4FA4-4C69-BD66-01EEC88397FE}" srcOrd="1" destOrd="0" presId="urn:microsoft.com/office/officeart/2005/8/layout/list1"/>
    <dgm:cxn modelId="{DABA0774-BE0F-44AE-811E-36F80F59F88A}" type="presOf" srcId="{35E8A41B-80B7-4589-B961-2054E0FDEC63}" destId="{51BA2DAE-93B2-462F-BC5F-7D1AFF8DA563}" srcOrd="1" destOrd="0" presId="urn:microsoft.com/office/officeart/2005/8/layout/list1"/>
    <dgm:cxn modelId="{641C8C42-713A-4E5B-952D-A346ACF939C2}" type="presOf" srcId="{1FADF8CD-BFA7-437E-A20E-04FF85D918D4}" destId="{77E012B3-F154-49C9-B909-696DACCF32D5}" srcOrd="1" destOrd="0" presId="urn:microsoft.com/office/officeart/2005/8/layout/list1"/>
    <dgm:cxn modelId="{520AAC03-695B-45F3-9CCB-BA39F7C2E535}" type="presOf" srcId="{0879E14E-1DA8-44EE-B9AE-250AF9BAD734}" destId="{ABEA2C30-6F6E-4464-A700-D16D8D43992C}" srcOrd="0" destOrd="0" presId="urn:microsoft.com/office/officeart/2005/8/layout/list1"/>
    <dgm:cxn modelId="{9065DC08-1633-409F-8CC4-3CA52AD6CB20}" type="presOf" srcId="{28AE03B8-19AE-49EB-8AC3-2A9E63BCFC96}" destId="{D7D054FE-4DC1-464F-AE97-35780C257A86}" srcOrd="1" destOrd="0" presId="urn:microsoft.com/office/officeart/2005/8/layout/list1"/>
    <dgm:cxn modelId="{CE9AC4F6-1F17-42B2-8F8D-F7E4D9100B16}" srcId="{0879E14E-1DA8-44EE-B9AE-250AF9BAD734}" destId="{28AE03B8-19AE-49EB-8AC3-2A9E63BCFC96}" srcOrd="3" destOrd="0" parTransId="{0525DA52-F679-4F54-A5E2-FF5A06D2B6F5}" sibTransId="{83EBCC21-6DF6-4E0D-8AD2-716F04A7BAC4}"/>
    <dgm:cxn modelId="{14ECC63B-31BE-4248-97C3-6748B19283AE}" srcId="{0879E14E-1DA8-44EE-B9AE-250AF9BAD734}" destId="{5A271A68-39FB-4358-B3EF-9CEAAB35EB9E}" srcOrd="0" destOrd="0" parTransId="{88B71034-6E1C-46FE-B015-AD18C7B22CA7}" sibTransId="{3C1195C7-9587-4792-9342-25B93D5B9725}"/>
    <dgm:cxn modelId="{11EB1EC2-4B43-4BDB-AB04-3FA7E54CE6E6}" type="presParOf" srcId="{ABEA2C30-6F6E-4464-A700-D16D8D43992C}" destId="{54653568-2E44-4DED-94DA-B417DCC03F08}" srcOrd="0" destOrd="0" presId="urn:microsoft.com/office/officeart/2005/8/layout/list1"/>
    <dgm:cxn modelId="{041BC0C2-7E5F-41BE-9214-133BCE5633FC}" type="presParOf" srcId="{54653568-2E44-4DED-94DA-B417DCC03F08}" destId="{5FDCC8F2-696F-419C-9168-878BCD63237F}" srcOrd="0" destOrd="0" presId="urn:microsoft.com/office/officeart/2005/8/layout/list1"/>
    <dgm:cxn modelId="{DBB2AB01-E81E-41D5-86FF-67F1FD383980}" type="presParOf" srcId="{54653568-2E44-4DED-94DA-B417DCC03F08}" destId="{2F394240-393B-4046-A8AB-866651853199}" srcOrd="1" destOrd="0" presId="urn:microsoft.com/office/officeart/2005/8/layout/list1"/>
    <dgm:cxn modelId="{422974BB-1F40-4494-9796-4AB36308F8C3}" type="presParOf" srcId="{ABEA2C30-6F6E-4464-A700-D16D8D43992C}" destId="{04CFBBE2-112D-46A8-8EB7-BB118664F0EC}" srcOrd="1" destOrd="0" presId="urn:microsoft.com/office/officeart/2005/8/layout/list1"/>
    <dgm:cxn modelId="{7D0F5BB0-7BD8-4280-AEDD-6222B08D646E}" type="presParOf" srcId="{ABEA2C30-6F6E-4464-A700-D16D8D43992C}" destId="{536BE406-B991-41DB-A7A0-E71D7E83503D}" srcOrd="2" destOrd="0" presId="urn:microsoft.com/office/officeart/2005/8/layout/list1"/>
    <dgm:cxn modelId="{19DB7DD2-ACFE-49A4-B374-FC2C2EBCA21B}" type="presParOf" srcId="{ABEA2C30-6F6E-4464-A700-D16D8D43992C}" destId="{7266A518-BE7D-4FEA-994F-EFAD8536CC64}" srcOrd="3" destOrd="0" presId="urn:microsoft.com/office/officeart/2005/8/layout/list1"/>
    <dgm:cxn modelId="{C3A99F0F-41FD-48C0-9AB1-698E3391CA53}" type="presParOf" srcId="{ABEA2C30-6F6E-4464-A700-D16D8D43992C}" destId="{5C158734-2C70-4573-B644-C9844737E0B8}" srcOrd="4" destOrd="0" presId="urn:microsoft.com/office/officeart/2005/8/layout/list1"/>
    <dgm:cxn modelId="{34DE8315-C714-420F-9B9C-CAB0AC7E9651}" type="presParOf" srcId="{5C158734-2C70-4573-B644-C9844737E0B8}" destId="{F912B42E-D03E-4003-9032-D63689037D89}" srcOrd="0" destOrd="0" presId="urn:microsoft.com/office/officeart/2005/8/layout/list1"/>
    <dgm:cxn modelId="{CC01E5A0-0CE1-47FB-A04D-AC2C6D02151D}" type="presParOf" srcId="{5C158734-2C70-4573-B644-C9844737E0B8}" destId="{51BA2DAE-93B2-462F-BC5F-7D1AFF8DA563}" srcOrd="1" destOrd="0" presId="urn:microsoft.com/office/officeart/2005/8/layout/list1"/>
    <dgm:cxn modelId="{4BD9FDE7-FC86-4D52-98DA-89BB9D286CC9}" type="presParOf" srcId="{ABEA2C30-6F6E-4464-A700-D16D8D43992C}" destId="{9498047B-3C37-465B-B33B-16CA2FBAE901}" srcOrd="5" destOrd="0" presId="urn:microsoft.com/office/officeart/2005/8/layout/list1"/>
    <dgm:cxn modelId="{48CF85BA-EC13-458E-89C5-4404E6EF2062}" type="presParOf" srcId="{ABEA2C30-6F6E-4464-A700-D16D8D43992C}" destId="{191C769D-5AA0-4344-AA18-E040E9D29326}" srcOrd="6" destOrd="0" presId="urn:microsoft.com/office/officeart/2005/8/layout/list1"/>
    <dgm:cxn modelId="{0B11D541-0528-4AD0-93F0-59D9AC72FFDD}" type="presParOf" srcId="{ABEA2C30-6F6E-4464-A700-D16D8D43992C}" destId="{E52C4BF7-DF11-43C8-BE66-C80700BF197F}" srcOrd="7" destOrd="0" presId="urn:microsoft.com/office/officeart/2005/8/layout/list1"/>
    <dgm:cxn modelId="{10E10C4C-1F42-4AEE-A272-65131360CA0A}" type="presParOf" srcId="{ABEA2C30-6F6E-4464-A700-D16D8D43992C}" destId="{86CD9CD8-E25D-4807-9198-F2CDFACE02F2}" srcOrd="8" destOrd="0" presId="urn:microsoft.com/office/officeart/2005/8/layout/list1"/>
    <dgm:cxn modelId="{07BC13F2-A3BE-4A75-A465-19EB05D4BBD8}" type="presParOf" srcId="{86CD9CD8-E25D-4807-9198-F2CDFACE02F2}" destId="{29E54DD2-F081-4660-99AD-439B6E9F5063}" srcOrd="0" destOrd="0" presId="urn:microsoft.com/office/officeart/2005/8/layout/list1"/>
    <dgm:cxn modelId="{BEFDE3E3-D7A8-4E8A-9A83-5A50DB532832}" type="presParOf" srcId="{86CD9CD8-E25D-4807-9198-F2CDFACE02F2}" destId="{77E012B3-F154-49C9-B909-696DACCF32D5}" srcOrd="1" destOrd="0" presId="urn:microsoft.com/office/officeart/2005/8/layout/list1"/>
    <dgm:cxn modelId="{B7EF9BEC-D9EB-467C-A432-97C0A6C632AC}" type="presParOf" srcId="{ABEA2C30-6F6E-4464-A700-D16D8D43992C}" destId="{2E947850-B80D-499B-AE18-10CC0D937516}" srcOrd="9" destOrd="0" presId="urn:microsoft.com/office/officeart/2005/8/layout/list1"/>
    <dgm:cxn modelId="{1589E55D-710A-4B51-B466-F6AE15C5A342}" type="presParOf" srcId="{ABEA2C30-6F6E-4464-A700-D16D8D43992C}" destId="{78382185-DCB2-48B3-A177-998D2D07F9A6}" srcOrd="10" destOrd="0" presId="urn:microsoft.com/office/officeart/2005/8/layout/list1"/>
    <dgm:cxn modelId="{09FBC425-05E6-4B1C-BD1F-6B43092A57F5}" type="presParOf" srcId="{ABEA2C30-6F6E-4464-A700-D16D8D43992C}" destId="{2608E4C4-9E9E-4C5F-A8A1-60C6872F49AF}" srcOrd="11" destOrd="0" presId="urn:microsoft.com/office/officeart/2005/8/layout/list1"/>
    <dgm:cxn modelId="{3D2C0430-C8C6-4884-A71A-8A8A066C6310}" type="presParOf" srcId="{ABEA2C30-6F6E-4464-A700-D16D8D43992C}" destId="{53042750-5793-461A-BE8E-F0C59F4AB0E1}" srcOrd="12" destOrd="0" presId="urn:microsoft.com/office/officeart/2005/8/layout/list1"/>
    <dgm:cxn modelId="{1B6941AD-E8AC-412B-AC3E-9AF77ECDC6E6}" type="presParOf" srcId="{53042750-5793-461A-BE8E-F0C59F4AB0E1}" destId="{65CEF03F-52F1-4ED1-9688-5BD34C168AA7}" srcOrd="0" destOrd="0" presId="urn:microsoft.com/office/officeart/2005/8/layout/list1"/>
    <dgm:cxn modelId="{2F7E2C31-CD79-4FB8-B9F1-DEE99F9F2BB1}" type="presParOf" srcId="{53042750-5793-461A-BE8E-F0C59F4AB0E1}" destId="{D7D054FE-4DC1-464F-AE97-35780C257A86}" srcOrd="1" destOrd="0" presId="urn:microsoft.com/office/officeart/2005/8/layout/list1"/>
    <dgm:cxn modelId="{135134DE-5F60-4C90-A01F-72D4809E2C8E}" type="presParOf" srcId="{ABEA2C30-6F6E-4464-A700-D16D8D43992C}" destId="{9D24DF9A-039E-4472-9B26-283FC25BD1B7}" srcOrd="13" destOrd="0" presId="urn:microsoft.com/office/officeart/2005/8/layout/list1"/>
    <dgm:cxn modelId="{43E3FCC8-08E6-4BB5-A5A4-D23B7A0BA285}" type="presParOf" srcId="{ABEA2C30-6F6E-4464-A700-D16D8D43992C}" destId="{1CEEC96C-2F94-402F-987C-57DDE46A240C}" srcOrd="14" destOrd="0" presId="urn:microsoft.com/office/officeart/2005/8/layout/list1"/>
    <dgm:cxn modelId="{1DE5E73A-2D5E-436C-A69E-EF9929BB6923}" type="presParOf" srcId="{ABEA2C30-6F6E-4464-A700-D16D8D43992C}" destId="{54BEABCB-8A13-4EDE-897B-E93A98617C45}" srcOrd="15" destOrd="0" presId="urn:microsoft.com/office/officeart/2005/8/layout/list1"/>
    <dgm:cxn modelId="{A938B3FC-7DBB-44CE-B640-83F1647B1615}" type="presParOf" srcId="{ABEA2C30-6F6E-4464-A700-D16D8D43992C}" destId="{630133B6-868F-4D67-9FD3-BC8794ABF277}" srcOrd="16" destOrd="0" presId="urn:microsoft.com/office/officeart/2005/8/layout/list1"/>
    <dgm:cxn modelId="{2FCD6E02-CF13-4749-A318-D133F0C175E4}" type="presParOf" srcId="{630133B6-868F-4D67-9FD3-BC8794ABF277}" destId="{60663BB7-DB68-468F-8625-6473F221FA3C}" srcOrd="0" destOrd="0" presId="urn:microsoft.com/office/officeart/2005/8/layout/list1"/>
    <dgm:cxn modelId="{6954AA46-9CF9-4876-893A-3613C44A86A7}" type="presParOf" srcId="{630133B6-868F-4D67-9FD3-BC8794ABF277}" destId="{1F1979E9-F72B-43D1-AB2F-EC0940D1ADFD}" srcOrd="1" destOrd="0" presId="urn:microsoft.com/office/officeart/2005/8/layout/list1"/>
    <dgm:cxn modelId="{31C35EFD-13AC-4CD1-8110-574FFB56A061}" type="presParOf" srcId="{ABEA2C30-6F6E-4464-A700-D16D8D43992C}" destId="{7D658E3E-A76C-4614-99BA-03F82104BDB7}" srcOrd="17" destOrd="0" presId="urn:microsoft.com/office/officeart/2005/8/layout/list1"/>
    <dgm:cxn modelId="{5CBBBE82-B0EA-403D-AAF5-921067B58616}" type="presParOf" srcId="{ABEA2C30-6F6E-4464-A700-D16D8D43992C}" destId="{AE642D40-D9DB-4829-8275-E7826E1EF353}" srcOrd="18" destOrd="0" presId="urn:microsoft.com/office/officeart/2005/8/layout/list1"/>
    <dgm:cxn modelId="{D77F8B18-9DFC-4568-AF70-54589AE51A63}" type="presParOf" srcId="{ABEA2C30-6F6E-4464-A700-D16D8D43992C}" destId="{FD3BC472-22D2-4A7C-A8CD-C7BC1F25B0ED}" srcOrd="19" destOrd="0" presId="urn:microsoft.com/office/officeart/2005/8/layout/list1"/>
    <dgm:cxn modelId="{7433B780-0518-4042-A315-1B39519623ED}" type="presParOf" srcId="{ABEA2C30-6F6E-4464-A700-D16D8D43992C}" destId="{A63F2CAF-CE64-48E9-A33C-33262A520F75}" srcOrd="20" destOrd="0" presId="urn:microsoft.com/office/officeart/2005/8/layout/list1"/>
    <dgm:cxn modelId="{042A1294-E7AA-4780-A5F4-E6C1C59ECA5C}" type="presParOf" srcId="{A63F2CAF-CE64-48E9-A33C-33262A520F75}" destId="{03144AED-F7D9-4C0C-A732-05946FD944EE}" srcOrd="0" destOrd="0" presId="urn:microsoft.com/office/officeart/2005/8/layout/list1"/>
    <dgm:cxn modelId="{7B39F2C3-FA4F-4BD0-9E99-4E6D5B44F342}" type="presParOf" srcId="{A63F2CAF-CE64-48E9-A33C-33262A520F75}" destId="{2FCF084A-4FA4-4C69-BD66-01EEC88397FE}" srcOrd="1" destOrd="0" presId="urn:microsoft.com/office/officeart/2005/8/layout/list1"/>
    <dgm:cxn modelId="{D4734CA8-0549-4E40-B4DE-624BCB80F88A}" type="presParOf" srcId="{ABEA2C30-6F6E-4464-A700-D16D8D43992C}" destId="{9D12FB3B-C193-4C36-B830-665F7A95FEF3}" srcOrd="21" destOrd="0" presId="urn:microsoft.com/office/officeart/2005/8/layout/list1"/>
    <dgm:cxn modelId="{64362367-2D43-4A6B-9810-A40EAC65E08E}" type="presParOf" srcId="{ABEA2C30-6F6E-4464-A700-D16D8D43992C}" destId="{49D75842-8171-41F1-BF2B-CA4ED78C2B63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90801F-6DDA-440D-9FCD-F43153E0223B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BBF8EB-62FB-4A6B-A084-5085EC5A1B83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indent="0"/>
          <a:r>
            <a:rPr lang="ru-RU" sz="2800" dirty="0" smtClean="0">
              <a:solidFill>
                <a:schemeClr val="tx1"/>
              </a:solidFill>
            </a:rPr>
            <a:t>Продолжить активно участвовать в различных краевых программах</a:t>
          </a:r>
          <a:endParaRPr lang="ru-RU" sz="2800" dirty="0">
            <a:solidFill>
              <a:schemeClr val="tx1"/>
            </a:solidFill>
          </a:endParaRPr>
        </a:p>
      </dgm:t>
    </dgm:pt>
    <dgm:pt modelId="{FB1508E5-FE56-45D8-86D4-28A253C1DF32}" type="parTrans" cxnId="{E4886F59-18A6-4FE6-8D19-89B736795D1D}">
      <dgm:prSet/>
      <dgm:spPr/>
      <dgm:t>
        <a:bodyPr/>
        <a:lstStyle/>
        <a:p>
          <a:endParaRPr lang="ru-RU"/>
        </a:p>
      </dgm:t>
    </dgm:pt>
    <dgm:pt modelId="{382B638C-EEF5-4D9C-A96E-46EE33477CE8}" type="sibTrans" cxnId="{E4886F59-18A6-4FE6-8D19-89B736795D1D}">
      <dgm:prSet/>
      <dgm:spPr/>
      <dgm:t>
        <a:bodyPr/>
        <a:lstStyle/>
        <a:p>
          <a:endParaRPr lang="ru-RU"/>
        </a:p>
      </dgm:t>
    </dgm:pt>
    <dgm:pt modelId="{F860CDA5-90A5-4960-94A0-E5F511AFB7E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dirty="0" smtClean="0">
              <a:solidFill>
                <a:schemeClr val="tx1"/>
              </a:solidFill>
            </a:rPr>
            <a:t>Продолжить асфальтирование и ремонт внутри поселковых автомобильных дорог</a:t>
          </a:r>
          <a:endParaRPr lang="ru-RU" sz="2800" dirty="0">
            <a:solidFill>
              <a:schemeClr val="tx1"/>
            </a:solidFill>
          </a:endParaRPr>
        </a:p>
      </dgm:t>
    </dgm:pt>
    <dgm:pt modelId="{C91B744A-829B-490C-8629-66EC60ED3834}" type="parTrans" cxnId="{D3E79824-635C-406E-B53E-2E9D47FFD4AA}">
      <dgm:prSet/>
      <dgm:spPr/>
      <dgm:t>
        <a:bodyPr/>
        <a:lstStyle/>
        <a:p>
          <a:endParaRPr lang="ru-RU"/>
        </a:p>
      </dgm:t>
    </dgm:pt>
    <dgm:pt modelId="{2577EA81-5230-4F6A-A8BD-14998D4765C2}" type="sibTrans" cxnId="{D3E79824-635C-406E-B53E-2E9D47FFD4AA}">
      <dgm:prSet/>
      <dgm:spPr/>
      <dgm:t>
        <a:bodyPr/>
        <a:lstStyle/>
        <a:p>
          <a:endParaRPr lang="ru-RU"/>
        </a:p>
      </dgm:t>
    </dgm:pt>
    <dgm:pt modelId="{F92C5FBA-294F-4780-8A94-4E860FFCF70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</a:rPr>
            <a:t>Благоустройство территорий спортивных площадок</a:t>
          </a:r>
          <a:endParaRPr lang="ru-RU" sz="2800" dirty="0">
            <a:solidFill>
              <a:schemeClr val="tx1"/>
            </a:solidFill>
          </a:endParaRPr>
        </a:p>
      </dgm:t>
    </dgm:pt>
    <dgm:pt modelId="{2D29C138-3879-4E66-8EC3-67C8BFF61019}" type="sibTrans" cxnId="{1D82D506-17CE-4D80-946E-A6683C28BFEE}">
      <dgm:prSet/>
      <dgm:spPr/>
      <dgm:t>
        <a:bodyPr/>
        <a:lstStyle/>
        <a:p>
          <a:endParaRPr lang="ru-RU"/>
        </a:p>
      </dgm:t>
    </dgm:pt>
    <dgm:pt modelId="{C3097FFD-C03E-452A-9022-B4C13A53B61A}" type="parTrans" cxnId="{1D82D506-17CE-4D80-946E-A6683C28BFEE}">
      <dgm:prSet/>
      <dgm:spPr/>
      <dgm:t>
        <a:bodyPr/>
        <a:lstStyle/>
        <a:p>
          <a:endParaRPr lang="ru-RU"/>
        </a:p>
      </dgm:t>
    </dgm:pt>
    <dgm:pt modelId="{295D8852-F92E-4062-A44D-52244EB551ED}" type="pres">
      <dgm:prSet presAssocID="{6E90801F-6DDA-440D-9FCD-F43153E022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BD0AF3-A949-4F95-A281-71054F2DFED1}" type="pres">
      <dgm:prSet presAssocID="{9CBBF8EB-62FB-4A6B-A084-5085EC5A1B83}" presName="node" presStyleLbl="node1" presStyleIdx="0" presStyleCnt="3" custScaleX="94822" custScaleY="96563" custLinFactNeighborX="45168" custLinFactNeighborY="-16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05790-EB73-46EE-99C3-020F9E9F1549}" type="pres">
      <dgm:prSet presAssocID="{382B638C-EEF5-4D9C-A96E-46EE33477CE8}" presName="sibTrans" presStyleCnt="0"/>
      <dgm:spPr/>
    </dgm:pt>
    <dgm:pt modelId="{FA3B1C68-285C-4577-876C-B14FB43A7B36}" type="pres">
      <dgm:prSet presAssocID="{F860CDA5-90A5-4960-94A0-E5F511AFB7E1}" presName="node" presStyleLbl="node1" presStyleIdx="1" presStyleCnt="3" custScaleX="91838" custScaleY="96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95DF7-9322-4FBB-A6F1-ED8A220BC61E}" type="pres">
      <dgm:prSet presAssocID="{2577EA81-5230-4F6A-A8BD-14998D4765C2}" presName="sibTrans" presStyleCnt="0"/>
      <dgm:spPr/>
    </dgm:pt>
    <dgm:pt modelId="{47F2FC17-BA94-4F76-864A-7F155594C171}" type="pres">
      <dgm:prSet presAssocID="{F92C5FBA-294F-4780-8A94-4E860FFCF70B}" presName="node" presStyleLbl="node1" presStyleIdx="2" presStyleCnt="3" custScaleX="98778" custScaleY="96598" custLinFactNeighborX="-54346" custLinFactNeighborY="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67706-C338-4CCF-A5BC-38625BE6C5D5}" type="presOf" srcId="{9CBBF8EB-62FB-4A6B-A084-5085EC5A1B83}" destId="{E9BD0AF3-A949-4F95-A281-71054F2DFED1}" srcOrd="0" destOrd="0" presId="urn:microsoft.com/office/officeart/2005/8/layout/hList6"/>
    <dgm:cxn modelId="{E4886F59-18A6-4FE6-8D19-89B736795D1D}" srcId="{6E90801F-6DDA-440D-9FCD-F43153E0223B}" destId="{9CBBF8EB-62FB-4A6B-A084-5085EC5A1B83}" srcOrd="0" destOrd="0" parTransId="{FB1508E5-FE56-45D8-86D4-28A253C1DF32}" sibTransId="{382B638C-EEF5-4D9C-A96E-46EE33477CE8}"/>
    <dgm:cxn modelId="{0941FC20-0927-4958-8ECC-6AA96EFF12A9}" type="presOf" srcId="{F92C5FBA-294F-4780-8A94-4E860FFCF70B}" destId="{47F2FC17-BA94-4F76-864A-7F155594C171}" srcOrd="0" destOrd="0" presId="urn:microsoft.com/office/officeart/2005/8/layout/hList6"/>
    <dgm:cxn modelId="{D3E79824-635C-406E-B53E-2E9D47FFD4AA}" srcId="{6E90801F-6DDA-440D-9FCD-F43153E0223B}" destId="{F860CDA5-90A5-4960-94A0-E5F511AFB7E1}" srcOrd="1" destOrd="0" parTransId="{C91B744A-829B-490C-8629-66EC60ED3834}" sibTransId="{2577EA81-5230-4F6A-A8BD-14998D4765C2}"/>
    <dgm:cxn modelId="{3A2E3B88-C762-45ED-AA7B-31B4EDBCE639}" type="presOf" srcId="{F860CDA5-90A5-4960-94A0-E5F511AFB7E1}" destId="{FA3B1C68-285C-4577-876C-B14FB43A7B36}" srcOrd="0" destOrd="0" presId="urn:microsoft.com/office/officeart/2005/8/layout/hList6"/>
    <dgm:cxn modelId="{984AD5C9-54D6-42A2-B7B7-620FCE603A60}" type="presOf" srcId="{6E90801F-6DDA-440D-9FCD-F43153E0223B}" destId="{295D8852-F92E-4062-A44D-52244EB551ED}" srcOrd="0" destOrd="0" presId="urn:microsoft.com/office/officeart/2005/8/layout/hList6"/>
    <dgm:cxn modelId="{1D82D506-17CE-4D80-946E-A6683C28BFEE}" srcId="{6E90801F-6DDA-440D-9FCD-F43153E0223B}" destId="{F92C5FBA-294F-4780-8A94-4E860FFCF70B}" srcOrd="2" destOrd="0" parTransId="{C3097FFD-C03E-452A-9022-B4C13A53B61A}" sibTransId="{2D29C138-3879-4E66-8EC3-67C8BFF61019}"/>
    <dgm:cxn modelId="{FADD22EC-132B-43C8-8D96-C89781F0C975}" type="presParOf" srcId="{295D8852-F92E-4062-A44D-52244EB551ED}" destId="{E9BD0AF3-A949-4F95-A281-71054F2DFED1}" srcOrd="0" destOrd="0" presId="urn:microsoft.com/office/officeart/2005/8/layout/hList6"/>
    <dgm:cxn modelId="{05898B69-6054-41CF-B50B-487FFEB87CA5}" type="presParOf" srcId="{295D8852-F92E-4062-A44D-52244EB551ED}" destId="{36205790-EB73-46EE-99C3-020F9E9F1549}" srcOrd="1" destOrd="0" presId="urn:microsoft.com/office/officeart/2005/8/layout/hList6"/>
    <dgm:cxn modelId="{C7CF62F9-9C7F-424D-BEA4-4938A0708485}" type="presParOf" srcId="{295D8852-F92E-4062-A44D-52244EB551ED}" destId="{FA3B1C68-285C-4577-876C-B14FB43A7B36}" srcOrd="2" destOrd="0" presId="urn:microsoft.com/office/officeart/2005/8/layout/hList6"/>
    <dgm:cxn modelId="{B3F64761-ACEF-4EC7-A4CF-FF7E8F4809D8}" type="presParOf" srcId="{295D8852-F92E-4062-A44D-52244EB551ED}" destId="{B8895DF7-9322-4FBB-A6F1-ED8A220BC61E}" srcOrd="3" destOrd="0" presId="urn:microsoft.com/office/officeart/2005/8/layout/hList6"/>
    <dgm:cxn modelId="{32C995B6-3F50-427A-A624-1957504B4641}" type="presParOf" srcId="{295D8852-F92E-4062-A44D-52244EB551ED}" destId="{47F2FC17-BA94-4F76-864A-7F155594C17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90801F-6DDA-440D-9FCD-F43153E0223B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BBF8EB-62FB-4A6B-A084-5085EC5A1B83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indent="0"/>
          <a:r>
            <a:rPr lang="ru-RU" sz="3200" dirty="0" smtClean="0">
              <a:solidFill>
                <a:schemeClr val="tx1"/>
              </a:solidFill>
            </a:rPr>
            <a:t>Благоустройство и наведение санитарного порядка </a:t>
          </a:r>
          <a:endParaRPr lang="ru-RU" sz="3200" dirty="0">
            <a:solidFill>
              <a:schemeClr val="tx1"/>
            </a:solidFill>
          </a:endParaRPr>
        </a:p>
      </dgm:t>
    </dgm:pt>
    <dgm:pt modelId="{FB1508E5-FE56-45D8-86D4-28A253C1DF32}" type="parTrans" cxnId="{E4886F59-18A6-4FE6-8D19-89B736795D1D}">
      <dgm:prSet/>
      <dgm:spPr/>
      <dgm:t>
        <a:bodyPr/>
        <a:lstStyle/>
        <a:p>
          <a:endParaRPr lang="ru-RU"/>
        </a:p>
      </dgm:t>
    </dgm:pt>
    <dgm:pt modelId="{382B638C-EEF5-4D9C-A96E-46EE33477CE8}" type="sibTrans" cxnId="{E4886F59-18A6-4FE6-8D19-89B736795D1D}">
      <dgm:prSet/>
      <dgm:spPr/>
      <dgm:t>
        <a:bodyPr/>
        <a:lstStyle/>
        <a:p>
          <a:endParaRPr lang="ru-RU"/>
        </a:p>
      </dgm:t>
    </dgm:pt>
    <dgm:pt modelId="{F860CDA5-90A5-4960-94A0-E5F511AFB7E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dirty="0" smtClean="0">
              <a:solidFill>
                <a:schemeClr val="tx1"/>
              </a:solidFill>
            </a:rPr>
            <a:t>Устройство уличного освещения в с. Ларичиха</a:t>
          </a:r>
          <a:endParaRPr lang="ru-RU" sz="3200" dirty="0">
            <a:solidFill>
              <a:schemeClr val="tx1"/>
            </a:solidFill>
          </a:endParaRPr>
        </a:p>
      </dgm:t>
    </dgm:pt>
    <dgm:pt modelId="{C91B744A-829B-490C-8629-66EC60ED3834}" type="parTrans" cxnId="{D3E79824-635C-406E-B53E-2E9D47FFD4AA}">
      <dgm:prSet/>
      <dgm:spPr/>
      <dgm:t>
        <a:bodyPr/>
        <a:lstStyle/>
        <a:p>
          <a:endParaRPr lang="ru-RU"/>
        </a:p>
      </dgm:t>
    </dgm:pt>
    <dgm:pt modelId="{2577EA81-5230-4F6A-A8BD-14998D4765C2}" type="sibTrans" cxnId="{D3E79824-635C-406E-B53E-2E9D47FFD4AA}">
      <dgm:prSet/>
      <dgm:spPr/>
      <dgm:t>
        <a:bodyPr/>
        <a:lstStyle/>
        <a:p>
          <a:endParaRPr lang="ru-RU"/>
        </a:p>
      </dgm:t>
    </dgm:pt>
    <dgm:pt modelId="{295D8852-F92E-4062-A44D-52244EB551ED}" type="pres">
      <dgm:prSet presAssocID="{6E90801F-6DDA-440D-9FCD-F43153E022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BD0AF3-A949-4F95-A281-71054F2DFED1}" type="pres">
      <dgm:prSet presAssocID="{9CBBF8EB-62FB-4A6B-A084-5085EC5A1B83}" presName="node" presStyleLbl="node1" presStyleIdx="0" presStyleCnt="2" custScaleX="94822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05790-EB73-46EE-99C3-020F9E9F1549}" type="pres">
      <dgm:prSet presAssocID="{382B638C-EEF5-4D9C-A96E-46EE33477CE8}" presName="sibTrans" presStyleCnt="0"/>
      <dgm:spPr/>
    </dgm:pt>
    <dgm:pt modelId="{FA3B1C68-285C-4577-876C-B14FB43A7B36}" type="pres">
      <dgm:prSet presAssocID="{F860CDA5-90A5-4960-94A0-E5F511AFB7E1}" presName="node" presStyleLbl="node1" presStyleIdx="1" presStyleCnt="2" custScaleX="97486" custScaleY="96563" custLinFactX="-4051" custLinFactNeighborX="-100000" custLinFactNeighborY="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86C4B1-0E1C-418D-837F-45E5C8E3C1BF}" type="presOf" srcId="{6E90801F-6DDA-440D-9FCD-F43153E0223B}" destId="{295D8852-F92E-4062-A44D-52244EB551ED}" srcOrd="0" destOrd="0" presId="urn:microsoft.com/office/officeart/2005/8/layout/hList6"/>
    <dgm:cxn modelId="{D3E79824-635C-406E-B53E-2E9D47FFD4AA}" srcId="{6E90801F-6DDA-440D-9FCD-F43153E0223B}" destId="{F860CDA5-90A5-4960-94A0-E5F511AFB7E1}" srcOrd="1" destOrd="0" parTransId="{C91B744A-829B-490C-8629-66EC60ED3834}" sibTransId="{2577EA81-5230-4F6A-A8BD-14998D4765C2}"/>
    <dgm:cxn modelId="{914FD5A4-4802-4B27-ADC1-A5DE1B7A7A64}" type="presOf" srcId="{F860CDA5-90A5-4960-94A0-E5F511AFB7E1}" destId="{FA3B1C68-285C-4577-876C-B14FB43A7B36}" srcOrd="0" destOrd="0" presId="urn:microsoft.com/office/officeart/2005/8/layout/hList6"/>
    <dgm:cxn modelId="{E4886F59-18A6-4FE6-8D19-89B736795D1D}" srcId="{6E90801F-6DDA-440D-9FCD-F43153E0223B}" destId="{9CBBF8EB-62FB-4A6B-A084-5085EC5A1B83}" srcOrd="0" destOrd="0" parTransId="{FB1508E5-FE56-45D8-86D4-28A253C1DF32}" sibTransId="{382B638C-EEF5-4D9C-A96E-46EE33477CE8}"/>
    <dgm:cxn modelId="{3095971C-C25C-49F0-85C6-40E340DC101E}" type="presOf" srcId="{9CBBF8EB-62FB-4A6B-A084-5085EC5A1B83}" destId="{E9BD0AF3-A949-4F95-A281-71054F2DFED1}" srcOrd="0" destOrd="0" presId="urn:microsoft.com/office/officeart/2005/8/layout/hList6"/>
    <dgm:cxn modelId="{0D6A4AA8-29E1-4F22-85C1-0CA1AAA33005}" type="presParOf" srcId="{295D8852-F92E-4062-A44D-52244EB551ED}" destId="{E9BD0AF3-A949-4F95-A281-71054F2DFED1}" srcOrd="0" destOrd="0" presId="urn:microsoft.com/office/officeart/2005/8/layout/hList6"/>
    <dgm:cxn modelId="{4BCC6C75-8D98-4AF0-A491-EEF2A85EDD0E}" type="presParOf" srcId="{295D8852-F92E-4062-A44D-52244EB551ED}" destId="{36205790-EB73-46EE-99C3-020F9E9F1549}" srcOrd="1" destOrd="0" presId="urn:microsoft.com/office/officeart/2005/8/layout/hList6"/>
    <dgm:cxn modelId="{AB0FB01E-8B4E-4A33-B21C-3E52B0CDAA0D}" type="presParOf" srcId="{295D8852-F92E-4062-A44D-52244EB551ED}" destId="{FA3B1C68-285C-4577-876C-B14FB43A7B36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6BD12D-2D18-4980-BAED-1ACE120D3968}">
      <dsp:nvSpPr>
        <dsp:cNvPr id="0" name=""/>
        <dsp:cNvSpPr/>
      </dsp:nvSpPr>
      <dsp:spPr>
        <a:xfrm>
          <a:off x="0" y="543260"/>
          <a:ext cx="8229599" cy="8568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EAB03430-CB59-4963-AD5D-68188080C6C5}">
      <dsp:nvSpPr>
        <dsp:cNvPr id="0" name=""/>
        <dsp:cNvSpPr/>
      </dsp:nvSpPr>
      <dsp:spPr>
        <a:xfrm>
          <a:off x="411479" y="41420"/>
          <a:ext cx="5760720" cy="1003680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Глава Администрации</a:t>
          </a:r>
          <a:endParaRPr lang="ru-RU" sz="3400" kern="1200" dirty="0">
            <a:solidFill>
              <a:schemeClr val="tx1"/>
            </a:solidFill>
          </a:endParaRPr>
        </a:p>
      </dsp:txBody>
      <dsp:txXfrm>
        <a:off x="411479" y="41420"/>
        <a:ext cx="5760720" cy="1003680"/>
      </dsp:txXfrm>
    </dsp:sp>
    <dsp:sp modelId="{3CF6EDA3-0CB1-42ED-A7D5-40F7BBA575E2}">
      <dsp:nvSpPr>
        <dsp:cNvPr id="0" name=""/>
        <dsp:cNvSpPr/>
      </dsp:nvSpPr>
      <dsp:spPr>
        <a:xfrm>
          <a:off x="0" y="2085500"/>
          <a:ext cx="8229599" cy="8568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F8ED5EA4-801E-4686-95AD-C50A4EAB9F89}">
      <dsp:nvSpPr>
        <dsp:cNvPr id="0" name=""/>
        <dsp:cNvSpPr/>
      </dsp:nvSpPr>
      <dsp:spPr>
        <a:xfrm>
          <a:off x="411479" y="1583661"/>
          <a:ext cx="5760720" cy="1003680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Заместитель главы Администрации </a:t>
          </a:r>
          <a:endParaRPr lang="ru-RU" sz="3400" kern="1200" dirty="0">
            <a:solidFill>
              <a:schemeClr val="tx1"/>
            </a:solidFill>
          </a:endParaRPr>
        </a:p>
      </dsp:txBody>
      <dsp:txXfrm>
        <a:off x="411479" y="1583661"/>
        <a:ext cx="5760720" cy="1003680"/>
      </dsp:txXfrm>
    </dsp:sp>
    <dsp:sp modelId="{8F4B8C91-3AFE-4338-B584-D40F9F0830F6}">
      <dsp:nvSpPr>
        <dsp:cNvPr id="0" name=""/>
        <dsp:cNvSpPr/>
      </dsp:nvSpPr>
      <dsp:spPr>
        <a:xfrm>
          <a:off x="0" y="3627741"/>
          <a:ext cx="8229599" cy="8568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551C71AA-AD25-40D9-9155-D6F937FAA264}">
      <dsp:nvSpPr>
        <dsp:cNvPr id="0" name=""/>
        <dsp:cNvSpPr/>
      </dsp:nvSpPr>
      <dsp:spPr>
        <a:xfrm>
          <a:off x="411479" y="3125900"/>
          <a:ext cx="5760720" cy="1003680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Инспектор первичного воинского учета</a:t>
          </a:r>
          <a:endParaRPr lang="ru-RU" sz="3400" kern="1200" dirty="0">
            <a:solidFill>
              <a:schemeClr val="tx1"/>
            </a:solidFill>
          </a:endParaRPr>
        </a:p>
      </dsp:txBody>
      <dsp:txXfrm>
        <a:off x="411479" y="3125900"/>
        <a:ext cx="5760720" cy="10036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5B9FD8-E207-497E-899E-653DFCA20F6F}">
      <dsp:nvSpPr>
        <dsp:cNvPr id="0" name=""/>
        <dsp:cNvSpPr/>
      </dsp:nvSpPr>
      <dsp:spPr>
        <a:xfrm>
          <a:off x="0" y="791374"/>
          <a:ext cx="8640960" cy="1335600"/>
        </a:xfrm>
        <a:prstGeom prst="rect">
          <a:avLst/>
        </a:prstGeom>
        <a:gradFill rotWithShape="1">
          <a:gsLst>
            <a:gs pos="20000">
              <a:schemeClr val="accent5">
                <a:tint val="9000"/>
              </a:schemeClr>
            </a:gs>
            <a:gs pos="100000">
              <a:schemeClr val="accent5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5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DA649983-F5DC-456B-9360-4880699EAB7B}">
      <dsp:nvSpPr>
        <dsp:cNvPr id="0" name=""/>
        <dsp:cNvSpPr/>
      </dsp:nvSpPr>
      <dsp:spPr>
        <a:xfrm>
          <a:off x="375088" y="9094"/>
          <a:ext cx="8259989" cy="1564560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>
              <a:solidFill>
                <a:schemeClr val="tx1"/>
              </a:solidFill>
            </a:rPr>
            <a:t>Доходы  – </a:t>
          </a:r>
        </a:p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b="1" kern="1200" dirty="0" smtClean="0">
              <a:solidFill>
                <a:schemeClr val="tx1"/>
              </a:solidFill>
            </a:rPr>
            <a:t>8571,8 </a:t>
          </a:r>
          <a:r>
            <a:rPr lang="ru-RU" sz="5300" kern="1200" dirty="0" smtClean="0">
              <a:solidFill>
                <a:schemeClr val="tx1"/>
              </a:solidFill>
            </a:rPr>
            <a:t>тыс</a:t>
          </a:r>
          <a:r>
            <a:rPr lang="ru-RU" sz="5300" kern="1200" dirty="0" smtClean="0">
              <a:solidFill>
                <a:schemeClr val="tx1"/>
              </a:solidFill>
            </a:rPr>
            <a:t>. руб.</a:t>
          </a:r>
          <a:endParaRPr lang="ru-RU" sz="5300" kern="1200" dirty="0">
            <a:solidFill>
              <a:schemeClr val="tx1"/>
            </a:solidFill>
          </a:endParaRPr>
        </a:p>
      </dsp:txBody>
      <dsp:txXfrm>
        <a:off x="375088" y="9094"/>
        <a:ext cx="8259989" cy="1564560"/>
      </dsp:txXfrm>
    </dsp:sp>
    <dsp:sp modelId="{62181CF5-1071-4751-9A47-B146609391D5}">
      <dsp:nvSpPr>
        <dsp:cNvPr id="0" name=""/>
        <dsp:cNvSpPr/>
      </dsp:nvSpPr>
      <dsp:spPr>
        <a:xfrm>
          <a:off x="0" y="3195454"/>
          <a:ext cx="8640960" cy="1335600"/>
        </a:xfrm>
        <a:prstGeom prst="rect">
          <a:avLst/>
        </a:prstGeom>
        <a:gradFill rotWithShape="1">
          <a:gsLst>
            <a:gs pos="20000">
              <a:schemeClr val="accent5">
                <a:tint val="9000"/>
              </a:schemeClr>
            </a:gs>
            <a:gs pos="100000">
              <a:schemeClr val="accent5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5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71168400-7256-4218-92D8-1EBFA85B8419}">
      <dsp:nvSpPr>
        <dsp:cNvPr id="0" name=""/>
        <dsp:cNvSpPr/>
      </dsp:nvSpPr>
      <dsp:spPr>
        <a:xfrm>
          <a:off x="411373" y="2413174"/>
          <a:ext cx="8227468" cy="1564560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>
              <a:solidFill>
                <a:schemeClr val="tx1"/>
              </a:solidFill>
            </a:rPr>
            <a:t>Расходы –</a:t>
          </a:r>
        </a:p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b="1" kern="1200" dirty="0" smtClean="0">
              <a:solidFill>
                <a:schemeClr val="tx1"/>
              </a:solidFill>
            </a:rPr>
            <a:t>8644,4 </a:t>
          </a:r>
          <a:r>
            <a:rPr lang="ru-RU" sz="5300" kern="1200" dirty="0" smtClean="0">
              <a:solidFill>
                <a:schemeClr val="tx1"/>
              </a:solidFill>
            </a:rPr>
            <a:t>тыс</a:t>
          </a:r>
          <a:r>
            <a:rPr lang="ru-RU" sz="5300" kern="1200" dirty="0" smtClean="0">
              <a:solidFill>
                <a:schemeClr val="tx1"/>
              </a:solidFill>
            </a:rPr>
            <a:t>. руб.</a:t>
          </a:r>
          <a:endParaRPr lang="ru-RU" sz="5300" kern="1200" dirty="0">
            <a:solidFill>
              <a:schemeClr val="tx1"/>
            </a:solidFill>
          </a:endParaRPr>
        </a:p>
      </dsp:txBody>
      <dsp:txXfrm>
        <a:off x="411373" y="2413174"/>
        <a:ext cx="8227468" cy="156456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A03741-17D8-4D90-B691-32BA6493FE5D}">
      <dsp:nvSpPr>
        <dsp:cNvPr id="0" name=""/>
        <dsp:cNvSpPr/>
      </dsp:nvSpPr>
      <dsp:spPr>
        <a:xfrm>
          <a:off x="914428" y="0"/>
          <a:ext cx="6149975" cy="6149975"/>
        </a:xfrm>
        <a:prstGeom prst="triangl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7B3B1-0B65-4C6D-B772-6C47983264AD}">
      <dsp:nvSpPr>
        <dsp:cNvPr id="0" name=""/>
        <dsp:cNvSpPr/>
      </dsp:nvSpPr>
      <dsp:spPr>
        <a:xfrm>
          <a:off x="3967891" y="618300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Налог на доходы физических лиц	</a:t>
          </a:r>
          <a:r>
            <a:rPr lang="ru-RU" sz="1900" b="0" i="0" u="none" kern="1200" dirty="0" smtClean="0"/>
            <a:t>                           </a:t>
          </a:r>
          <a:r>
            <a:rPr lang="ru-RU" sz="1900" kern="1200" dirty="0" smtClean="0"/>
            <a:t>618,4</a:t>
          </a:r>
          <a:endParaRPr lang="ru-RU" sz="1900" kern="1200" dirty="0"/>
        </a:p>
      </dsp:txBody>
      <dsp:txXfrm>
        <a:off x="3967891" y="618300"/>
        <a:ext cx="3997484" cy="727907"/>
      </dsp:txXfrm>
    </dsp:sp>
    <dsp:sp modelId="{40792C57-F247-4C04-9401-B60E42C042D4}">
      <dsp:nvSpPr>
        <dsp:cNvPr id="0" name=""/>
        <dsp:cNvSpPr/>
      </dsp:nvSpPr>
      <dsp:spPr>
        <a:xfrm>
          <a:off x="3967891" y="1437196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Налог на имущество физических лиц	</a:t>
          </a:r>
          <a:r>
            <a:rPr lang="ru-RU" sz="1900" b="0" i="0" u="none" kern="1200" dirty="0" smtClean="0"/>
            <a:t>                          76,0</a:t>
          </a:r>
          <a:endParaRPr lang="ru-RU" sz="1900" kern="1200" dirty="0"/>
        </a:p>
      </dsp:txBody>
      <dsp:txXfrm>
        <a:off x="3967891" y="1437196"/>
        <a:ext cx="3997484" cy="727907"/>
      </dsp:txXfrm>
    </dsp:sp>
    <dsp:sp modelId="{70FD571A-5362-4627-9D94-BD6C297588BC}">
      <dsp:nvSpPr>
        <dsp:cNvPr id="0" name=""/>
        <dsp:cNvSpPr/>
      </dsp:nvSpPr>
      <dsp:spPr>
        <a:xfrm>
          <a:off x="3967891" y="2256092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Земельный налог	</a:t>
          </a:r>
          <a:r>
            <a:rPr lang="ru-RU" sz="1900" b="0" i="0" u="none" kern="1200" dirty="0" smtClean="0"/>
            <a:t>769,5</a:t>
          </a:r>
          <a:endParaRPr lang="ru-RU" sz="1900" kern="1200" dirty="0"/>
        </a:p>
      </dsp:txBody>
      <dsp:txXfrm>
        <a:off x="3967891" y="2256092"/>
        <a:ext cx="3997484" cy="727907"/>
      </dsp:txXfrm>
    </dsp:sp>
    <dsp:sp modelId="{E4E06452-B552-4D87-825D-22E7F037100D}">
      <dsp:nvSpPr>
        <dsp:cNvPr id="0" name=""/>
        <dsp:cNvSpPr/>
      </dsp:nvSpPr>
      <dsp:spPr>
        <a:xfrm>
          <a:off x="3967891" y="3074988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Государственная </a:t>
          </a:r>
          <a:r>
            <a:rPr lang="ru-RU" sz="1900" b="0" i="0" u="none" kern="1200" dirty="0" smtClean="0"/>
            <a:t>пошлина  7,5</a:t>
          </a:r>
          <a:endParaRPr lang="ru-RU" sz="1900" kern="1200" dirty="0"/>
        </a:p>
      </dsp:txBody>
      <dsp:txXfrm>
        <a:off x="3967891" y="3074988"/>
        <a:ext cx="3997484" cy="727907"/>
      </dsp:txXfrm>
    </dsp:sp>
    <dsp:sp modelId="{2ABCF50C-2BE7-4A42-9031-5482F5395E18}">
      <dsp:nvSpPr>
        <dsp:cNvPr id="0" name=""/>
        <dsp:cNvSpPr/>
      </dsp:nvSpPr>
      <dsp:spPr>
        <a:xfrm>
          <a:off x="3967891" y="3893883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Сдача в аренду </a:t>
          </a:r>
          <a:r>
            <a:rPr lang="ru-RU" sz="1900" b="0" i="0" u="none" kern="1200" dirty="0" smtClean="0"/>
            <a:t>имущества 55,4 </a:t>
          </a:r>
          <a:endParaRPr lang="ru-RU" sz="1900" kern="1200" dirty="0"/>
        </a:p>
      </dsp:txBody>
      <dsp:txXfrm>
        <a:off x="3967891" y="3893883"/>
        <a:ext cx="3997484" cy="727907"/>
      </dsp:txXfrm>
    </dsp:sp>
    <dsp:sp modelId="{F9A2F8FD-F16E-4E93-9645-108D2F0B8499}">
      <dsp:nvSpPr>
        <dsp:cNvPr id="0" name=""/>
        <dsp:cNvSpPr/>
      </dsp:nvSpPr>
      <dsp:spPr>
        <a:xfrm>
          <a:off x="3967891" y="4712779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Штрафы       4,5</a:t>
          </a:r>
          <a:endParaRPr lang="ru-RU" sz="1900" kern="1200" dirty="0"/>
        </a:p>
      </dsp:txBody>
      <dsp:txXfrm>
        <a:off x="3967891" y="4712779"/>
        <a:ext cx="3997484" cy="72790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36BE406-B991-41DB-A7A0-E71D7E83503D}">
      <dsp:nvSpPr>
        <dsp:cNvPr id="0" name=""/>
        <dsp:cNvSpPr/>
      </dsp:nvSpPr>
      <dsp:spPr>
        <a:xfrm>
          <a:off x="0" y="309636"/>
          <a:ext cx="82295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394240-393B-4046-A8AB-866651853199}">
      <dsp:nvSpPr>
        <dsp:cNvPr id="0" name=""/>
        <dsp:cNvSpPr/>
      </dsp:nvSpPr>
      <dsp:spPr>
        <a:xfrm>
          <a:off x="432049" y="72010"/>
          <a:ext cx="5826507" cy="54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>
              <a:solidFill>
                <a:schemeClr val="tx1"/>
              </a:solidFill>
            </a:rPr>
            <a:t>Дотации                     	110,4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32049" y="72010"/>
        <a:ext cx="5826507" cy="545680"/>
      </dsp:txXfrm>
    </dsp:sp>
    <dsp:sp modelId="{191C769D-5AA0-4344-AA18-E040E9D29326}">
      <dsp:nvSpPr>
        <dsp:cNvPr id="0" name=""/>
        <dsp:cNvSpPr/>
      </dsp:nvSpPr>
      <dsp:spPr>
        <a:xfrm>
          <a:off x="0" y="1080756"/>
          <a:ext cx="82295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BA2DAE-93B2-462F-BC5F-7D1AFF8DA563}">
      <dsp:nvSpPr>
        <dsp:cNvPr id="0" name=""/>
        <dsp:cNvSpPr/>
      </dsp:nvSpPr>
      <dsp:spPr>
        <a:xfrm>
          <a:off x="428630" y="838176"/>
          <a:ext cx="591142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>
              <a:solidFill>
                <a:schemeClr val="tx1"/>
              </a:solidFill>
            </a:rPr>
            <a:t>Дорожный фонд	</a:t>
          </a:r>
          <a:r>
            <a:rPr lang="ru-RU" sz="1800" kern="1200" dirty="0" smtClean="0">
              <a:solidFill>
                <a:schemeClr val="tx1"/>
              </a:solidFill>
            </a:rPr>
            <a:t>5688,7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28630" y="838176"/>
        <a:ext cx="5911420" cy="501840"/>
      </dsp:txXfrm>
    </dsp:sp>
    <dsp:sp modelId="{78382185-DCB2-48B3-A177-998D2D07F9A6}">
      <dsp:nvSpPr>
        <dsp:cNvPr id="0" name=""/>
        <dsp:cNvSpPr/>
      </dsp:nvSpPr>
      <dsp:spPr>
        <a:xfrm>
          <a:off x="0" y="1851876"/>
          <a:ext cx="82295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012B3-F154-49C9-B909-696DACCF32D5}">
      <dsp:nvSpPr>
        <dsp:cNvPr id="0" name=""/>
        <dsp:cNvSpPr/>
      </dsp:nvSpPr>
      <dsp:spPr>
        <a:xfrm>
          <a:off x="411479" y="1600956"/>
          <a:ext cx="5945696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>
              <a:solidFill>
                <a:schemeClr val="tx1"/>
              </a:solidFill>
            </a:rPr>
            <a:t>Субвенция  ВУС	</a:t>
          </a:r>
          <a:r>
            <a:rPr lang="ru-RU" sz="1800" kern="1200" dirty="0" smtClean="0">
              <a:solidFill>
                <a:schemeClr val="tx1"/>
              </a:solidFill>
            </a:rPr>
            <a:t>208,7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11479" y="1600956"/>
        <a:ext cx="5945696" cy="501840"/>
      </dsp:txXfrm>
    </dsp:sp>
    <dsp:sp modelId="{1CEEC96C-2F94-402F-987C-57DDE46A240C}">
      <dsp:nvSpPr>
        <dsp:cNvPr id="0" name=""/>
        <dsp:cNvSpPr/>
      </dsp:nvSpPr>
      <dsp:spPr>
        <a:xfrm>
          <a:off x="0" y="2622996"/>
          <a:ext cx="82295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054FE-4DC1-464F-AE97-35780C257A86}">
      <dsp:nvSpPr>
        <dsp:cNvPr id="0" name=""/>
        <dsp:cNvSpPr/>
      </dsp:nvSpPr>
      <dsp:spPr>
        <a:xfrm>
          <a:off x="411479" y="2372076"/>
          <a:ext cx="5945696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Субсидии </a:t>
          </a:r>
          <a:r>
            <a:rPr lang="ru-RU" sz="2000" kern="1200" dirty="0" smtClean="0">
              <a:solidFill>
                <a:schemeClr val="tx1"/>
              </a:solidFill>
            </a:rPr>
            <a:t>бюджетам</a:t>
          </a:r>
          <a:r>
            <a:rPr lang="ru-RU" sz="1800" kern="1200" dirty="0" smtClean="0">
              <a:solidFill>
                <a:schemeClr val="tx1"/>
              </a:solidFill>
            </a:rPr>
            <a:t> поселений     740,5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11479" y="2372076"/>
        <a:ext cx="5945696" cy="501840"/>
      </dsp:txXfrm>
    </dsp:sp>
    <dsp:sp modelId="{AE642D40-D9DB-4829-8275-E7826E1EF353}">
      <dsp:nvSpPr>
        <dsp:cNvPr id="0" name=""/>
        <dsp:cNvSpPr/>
      </dsp:nvSpPr>
      <dsp:spPr>
        <a:xfrm>
          <a:off x="0" y="3394116"/>
          <a:ext cx="82295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979E9-F72B-43D1-AB2F-EC0940D1ADFD}">
      <dsp:nvSpPr>
        <dsp:cNvPr id="0" name=""/>
        <dsp:cNvSpPr/>
      </dsp:nvSpPr>
      <dsp:spPr>
        <a:xfrm>
          <a:off x="411479" y="3143196"/>
          <a:ext cx="5904737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>
              <a:solidFill>
                <a:schemeClr val="tx1"/>
              </a:solidFill>
            </a:rPr>
            <a:t>Субвенция на </a:t>
          </a:r>
          <a:r>
            <a:rPr lang="ru-RU" sz="2000" b="0" i="0" u="none" kern="1200" dirty="0" smtClean="0">
              <a:solidFill>
                <a:schemeClr val="tx1"/>
              </a:solidFill>
            </a:rPr>
            <a:t>работу</a:t>
          </a:r>
          <a:r>
            <a:rPr lang="ru-RU" sz="1800" b="0" i="0" u="none" kern="1200" dirty="0" smtClean="0">
              <a:solidFill>
                <a:schemeClr val="tx1"/>
              </a:solidFill>
            </a:rPr>
            <a:t> административной комиссии 1,2     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11479" y="3143196"/>
        <a:ext cx="5904737" cy="501840"/>
      </dsp:txXfrm>
    </dsp:sp>
    <dsp:sp modelId="{49D75842-8171-41F1-BF2B-CA4ED78C2B63}">
      <dsp:nvSpPr>
        <dsp:cNvPr id="0" name=""/>
        <dsp:cNvSpPr/>
      </dsp:nvSpPr>
      <dsp:spPr>
        <a:xfrm>
          <a:off x="0" y="4165236"/>
          <a:ext cx="82295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CF084A-4FA4-4C69-BD66-01EEC88397FE}">
      <dsp:nvSpPr>
        <dsp:cNvPr id="0" name=""/>
        <dsp:cNvSpPr/>
      </dsp:nvSpPr>
      <dsp:spPr>
        <a:xfrm>
          <a:off x="432049" y="3888431"/>
          <a:ext cx="5904565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Трансферты на переданные полномочия 	  9,7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32049" y="3888431"/>
        <a:ext cx="5904565" cy="50184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9BD0AF3-A949-4F95-A281-71054F2DFED1}">
      <dsp:nvSpPr>
        <dsp:cNvPr id="0" name=""/>
        <dsp:cNvSpPr/>
      </dsp:nvSpPr>
      <dsp:spPr>
        <a:xfrm rot="16200000">
          <a:off x="-598589" y="709764"/>
          <a:ext cx="4295307" cy="2883118"/>
        </a:xfrm>
        <a:prstGeom prst="flowChartManualOperation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Ремонт внутри поселковых автомобильных дорог (ощебенение улицы Промышленная)</a:t>
          </a:r>
          <a:endParaRPr lang="ru-RU" sz="2800" kern="1200" dirty="0">
            <a:solidFill>
              <a:schemeClr val="tx1"/>
            </a:solidFill>
          </a:endParaRPr>
        </a:p>
      </dsp:txBody>
      <dsp:txXfrm rot="16200000">
        <a:off x="-598589" y="709764"/>
        <a:ext cx="4295307" cy="2883118"/>
      </dsp:txXfrm>
    </dsp:sp>
    <dsp:sp modelId="{FA3B1C68-285C-4577-876C-B14FB43A7B36}">
      <dsp:nvSpPr>
        <dsp:cNvPr id="0" name=""/>
        <dsp:cNvSpPr/>
      </dsp:nvSpPr>
      <dsp:spPr>
        <a:xfrm rot="16200000">
          <a:off x="2364203" y="827901"/>
          <a:ext cx="4295307" cy="2792388"/>
        </a:xfrm>
        <a:prstGeom prst="flowChartManualOperation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kern="1200" dirty="0" smtClean="0">
              <a:solidFill>
                <a:schemeClr val="tx1"/>
              </a:solidFill>
            </a:rPr>
            <a:t>Ремонт систем электроосвещения, отопления, водоснабжения и водоотведения детского сада</a:t>
          </a:r>
          <a:endParaRPr lang="ru-RU" sz="2800" kern="1200" dirty="0">
            <a:solidFill>
              <a:schemeClr val="tx1"/>
            </a:solidFill>
          </a:endParaRPr>
        </a:p>
      </dsp:txBody>
      <dsp:txXfrm rot="16200000">
        <a:off x="2364203" y="827901"/>
        <a:ext cx="4295307" cy="2792388"/>
      </dsp:txXfrm>
    </dsp:sp>
    <dsp:sp modelId="{47F2FC17-BA94-4F76-864A-7F155594C171}">
      <dsp:nvSpPr>
        <dsp:cNvPr id="0" name=""/>
        <dsp:cNvSpPr/>
      </dsp:nvSpPr>
      <dsp:spPr>
        <a:xfrm rot="16200000">
          <a:off x="5365431" y="726042"/>
          <a:ext cx="4296864" cy="3003402"/>
        </a:xfrm>
        <a:prstGeom prst="flowChartManualOperation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Работы по благоустройству и наведению санитарного порядка в поселении</a:t>
          </a:r>
          <a:endParaRPr lang="ru-RU" sz="2800" kern="1200" dirty="0">
            <a:solidFill>
              <a:schemeClr val="tx1"/>
            </a:solidFill>
          </a:endParaRPr>
        </a:p>
      </dsp:txBody>
      <dsp:txXfrm rot="16200000">
        <a:off x="5365431" y="726042"/>
        <a:ext cx="4296864" cy="300340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9BD0AF3-A949-4F95-A281-71054F2DFED1}">
      <dsp:nvSpPr>
        <dsp:cNvPr id="0" name=""/>
        <dsp:cNvSpPr/>
      </dsp:nvSpPr>
      <dsp:spPr>
        <a:xfrm rot="16200000">
          <a:off x="-706316" y="788887"/>
          <a:ext cx="4295307" cy="2870417"/>
        </a:xfrm>
        <a:prstGeom prst="flowChartManualOperation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Строительство средней общеобразовательной школы на 360 мест</a:t>
          </a:r>
          <a:endParaRPr lang="ru-RU" sz="2800" kern="1200" dirty="0">
            <a:solidFill>
              <a:schemeClr val="tx1"/>
            </a:solidFill>
          </a:endParaRPr>
        </a:p>
      </dsp:txBody>
      <dsp:txXfrm rot="16200000">
        <a:off x="-706316" y="788887"/>
        <a:ext cx="4295307" cy="2870417"/>
      </dsp:txXfrm>
    </dsp:sp>
    <dsp:sp modelId="{FA3B1C68-285C-4577-876C-B14FB43A7B36}">
      <dsp:nvSpPr>
        <dsp:cNvPr id="0" name=""/>
        <dsp:cNvSpPr/>
      </dsp:nvSpPr>
      <dsp:spPr>
        <a:xfrm rot="16200000">
          <a:off x="2345972" y="834052"/>
          <a:ext cx="4295307" cy="2780086"/>
        </a:xfrm>
        <a:prstGeom prst="flowChartManualOperation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kern="1200" dirty="0" smtClean="0">
              <a:solidFill>
                <a:schemeClr val="tx1"/>
              </a:solidFill>
            </a:rPr>
            <a:t>Строительство газовой модульной котельной</a:t>
          </a:r>
          <a:endParaRPr lang="ru-RU" sz="2800" kern="1200" dirty="0">
            <a:solidFill>
              <a:schemeClr val="tx1"/>
            </a:solidFill>
          </a:endParaRPr>
        </a:p>
      </dsp:txBody>
      <dsp:txXfrm rot="16200000">
        <a:off x="2345972" y="834052"/>
        <a:ext cx="4295307" cy="2780086"/>
      </dsp:txXfrm>
    </dsp:sp>
    <dsp:sp modelId="{47F2FC17-BA94-4F76-864A-7F155594C171}">
      <dsp:nvSpPr>
        <dsp:cNvPr id="0" name=""/>
        <dsp:cNvSpPr/>
      </dsp:nvSpPr>
      <dsp:spPr>
        <a:xfrm rot="16200000">
          <a:off x="5400193" y="710513"/>
          <a:ext cx="4448191" cy="3027164"/>
        </a:xfrm>
        <a:prstGeom prst="flowChartManualOperation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0" tIns="0" rIns="22225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solidFill>
                <a:schemeClr val="tx1"/>
              </a:solidFill>
            </a:rPr>
            <a:t>Капитальный ремонт помещений здания дома культуры</a:t>
          </a:r>
          <a:endParaRPr lang="ru-RU" sz="3500" kern="1200" dirty="0">
            <a:solidFill>
              <a:schemeClr val="tx1"/>
            </a:solidFill>
          </a:endParaRPr>
        </a:p>
      </dsp:txBody>
      <dsp:txXfrm rot="16200000">
        <a:off x="5400193" y="710513"/>
        <a:ext cx="4448191" cy="3027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8EB0D-7C3F-4DD8-A5B8-7B27208759FA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08D6D-4D1D-476D-B4C4-9B496A92C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916832"/>
            <a:ext cx="7772400" cy="2115666"/>
          </a:xfrm>
        </p:spPr>
        <p:txBody>
          <a:bodyPr>
            <a:noAutofit/>
          </a:bodyPr>
          <a:lstStyle/>
          <a:p>
            <a:pPr marL="2425700" indent="-2425700" algn="l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3200" dirty="0" smtClean="0">
                <a:solidFill>
                  <a:srgbClr val="0070C0"/>
                </a:solidFill>
              </a:rPr>
              <a:t>XLIII </a:t>
            </a:r>
            <a:r>
              <a:rPr lang="ru-RU" sz="3200" b="1" dirty="0" smtClean="0">
                <a:solidFill>
                  <a:srgbClr val="0070C0"/>
                </a:solidFill>
              </a:rPr>
              <a:t>ОТКРЫТАЯ СЕССИЯ</a:t>
            </a:r>
            <a:r>
              <a:rPr lang="en-US" sz="3200" b="1" dirty="0" smtClean="0">
                <a:solidFill>
                  <a:srgbClr val="0070C0"/>
                </a:solidFill>
              </a:rPr>
              <a:t/>
            </a:r>
            <a:br>
              <a:rPr lang="en-US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Совета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депутатов Ларичихинского сельсовета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149080"/>
            <a:ext cx="7786742" cy="1714512"/>
          </a:xfrm>
        </p:spPr>
        <p:txBody>
          <a:bodyPr>
            <a:noAutofit/>
          </a:bodyPr>
          <a:lstStyle/>
          <a:p>
            <a:pPr marL="5108575" algn="l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Ежегодный отчёт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о результатах деятельности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Администрации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Ларичихинского сельсовета </a:t>
            </a:r>
          </a:p>
        </p:txBody>
      </p:sp>
      <p:pic>
        <p:nvPicPr>
          <p:cNvPr id="4" name="Picture 6" descr="flgb_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1"/>
            <a:ext cx="2623238" cy="163053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868" y="6000768"/>
            <a:ext cx="168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за </a:t>
            </a:r>
            <a:r>
              <a:rPr lang="en-US" dirty="0" smtClean="0">
                <a:latin typeface="Arial Black" pitchFamily="34" charset="0"/>
              </a:rPr>
              <a:t>202</a:t>
            </a:r>
            <a:r>
              <a:rPr lang="ru-RU" dirty="0" smtClean="0">
                <a:latin typeface="Arial Black" pitchFamily="34" charset="0"/>
              </a:rPr>
              <a:t>1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ООО «Алтай-Форест»,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ЗАО «Ларичихинский ЛПХ»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4857760"/>
            <a:ext cx="7858180" cy="10001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Численность рабочих на предприятии ООО «Алтай-Форест» - 486 чел.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Численность рабочих на предприятии ЗАО «Ларичихинский ЛПХ» – 39 чел.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6322" name="AutoShape 2" descr="https://cnd.afy.ru/files/pbb/full/c/c9/c95c5e58b07d5192cdfe7805024896300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4" name="AutoShape 4" descr="https://cnd.afy.ru/files/pbb/full/c/c9/c95c5e58b07d5192cdfe7805024896300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6" name="AutoShape 6" descr="https://cnd.afy.ru/files/pbb/full/c/c9/c95c5e58b07d5192cdfe7805024896300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340768"/>
            <a:ext cx="368398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Содержимое 3" descr="P904018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340768"/>
            <a:ext cx="3024336" cy="2808312"/>
          </a:xfrm>
        </p:spPr>
      </p:pic>
      <p:pic>
        <p:nvPicPr>
          <p:cNvPr id="55300" name="Picture 4" descr="http://larichiha.ru/cache/preview/0e1328f24ca7c966bc77d57ff97b8ad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1" y="1340768"/>
            <a:ext cx="2334766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0"/>
            <a:ext cx="8534752" cy="1143000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Образование</a:t>
            </a:r>
            <a:endParaRPr lang="ru-RU" i="1" dirty="0">
              <a:solidFill>
                <a:schemeClr val="tx1"/>
              </a:solidFill>
            </a:endParaRPr>
          </a:p>
        </p:txBody>
      </p:sp>
      <p:graphicFrame>
        <p:nvGraphicFramePr>
          <p:cNvPr id="7" name="Содержимое 3"/>
          <p:cNvGraphicFramePr>
            <a:graphicFrameLocks/>
          </p:cNvGraphicFramePr>
          <p:nvPr/>
        </p:nvGraphicFramePr>
        <p:xfrm>
          <a:off x="5580112" y="1052736"/>
          <a:ext cx="3278168" cy="453650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607634"/>
                <a:gridCol w="670534"/>
              </a:tblGrid>
              <a:tr h="16655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/>
                        <a:t>Число общеобразовательных организаций, расположенных на территории поселения, ед.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79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/>
                        <a:t>Численность учеников, обучающихся в </a:t>
                      </a:r>
                      <a:r>
                        <a:rPr lang="ru-RU" sz="1800" b="1" dirty="0" smtClean="0"/>
                        <a:t>«</a:t>
                      </a:r>
                      <a:r>
                        <a:rPr lang="ru-RU" sz="1800" b="1" dirty="0" err="1" smtClean="0"/>
                        <a:t>Ларичихинской</a:t>
                      </a:r>
                      <a:r>
                        <a:rPr lang="ru-RU" sz="1800" b="1" dirty="0" smtClean="0"/>
                        <a:t> СОШ», </a:t>
                      </a:r>
                      <a:r>
                        <a:rPr lang="ru-RU" sz="1800" b="1" dirty="0"/>
                        <a:t>чел.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260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30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Численность учеников, обучающихся в «</a:t>
                      </a:r>
                      <a:r>
                        <a:rPr lang="ru-RU" sz="1800" b="1" dirty="0" err="1" smtClean="0"/>
                        <a:t>Шипицинской</a:t>
                      </a:r>
                      <a:r>
                        <a:rPr lang="ru-RU" sz="1800" b="1" baseline="0" dirty="0" smtClean="0"/>
                        <a:t> О</a:t>
                      </a:r>
                      <a:r>
                        <a:rPr lang="ru-RU" sz="1800" b="1" dirty="0" smtClean="0"/>
                        <a:t>ОШ», чел.</a:t>
                      </a:r>
                      <a:endParaRPr lang="ru-RU" sz="1800" b="1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22</a:t>
                      </a:r>
                      <a:endParaRPr lang="ru-RU" sz="1800" b="1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4" descr="C:\Users\Ларичиха\Downloads\IMG-20210316-WA00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5248830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8346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chemeClr val="tx1"/>
                </a:solidFill>
              </a:rPr>
              <a:t>Отделение «Лыжная подготовка»</a:t>
            </a:r>
            <a:endParaRPr lang="ru-RU" sz="3600" i="1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Ларичиха\Downloads\IMG-20201209-WA00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052882"/>
            <a:ext cx="3071834" cy="2805118"/>
          </a:xfrm>
          <a:prstGeom prst="rect">
            <a:avLst/>
          </a:prstGeom>
          <a:noFill/>
        </p:spPr>
      </p:pic>
      <p:pic>
        <p:nvPicPr>
          <p:cNvPr id="7" name="Picture 3" descr="C:\Users\Ларичиха\Downloads\IMG-20201209-WA00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857232"/>
            <a:ext cx="3714744" cy="2786082"/>
          </a:xfrm>
          <a:prstGeom prst="rect">
            <a:avLst/>
          </a:prstGeom>
          <a:noFill/>
        </p:spPr>
      </p:pic>
      <p:pic>
        <p:nvPicPr>
          <p:cNvPr id="6" name="Picture 2" descr="C:\Users\User-151\Desktop\ЗВР 2020\ФОТО 20-21\Спортивные\лыжи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857232"/>
            <a:ext cx="5072098" cy="3571900"/>
          </a:xfrm>
          <a:prstGeom prst="rect">
            <a:avLst/>
          </a:prstGeom>
          <a:noFill/>
          <a:extLst/>
        </p:spPr>
      </p:pic>
      <p:pic>
        <p:nvPicPr>
          <p:cNvPr id="4" name="Picture 4" descr="C:\Users\Ларичиха\Downloads\IMG-20201209-WA003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3000348"/>
            <a:ext cx="5715008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16632"/>
            <a:ext cx="8136904" cy="868346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chemeClr val="tx1"/>
                </a:solidFill>
              </a:rPr>
              <a:t>Отделение «Туристический»</a:t>
            </a:r>
            <a:endParaRPr lang="ru-RU" sz="3600" i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Ларичиха\Downloads\IMG-20211004-WA0021.jpg"/>
          <p:cNvPicPr>
            <a:picLocks noChangeAspect="1" noChangeArrowheads="1"/>
          </p:cNvPicPr>
          <p:nvPr/>
        </p:nvPicPr>
        <p:blipFill>
          <a:blip r:embed="rId2"/>
          <a:srcRect t="15385" r="21626"/>
          <a:stretch>
            <a:fillRect/>
          </a:stretch>
        </p:blipFill>
        <p:spPr bwMode="auto">
          <a:xfrm>
            <a:off x="500034" y="857232"/>
            <a:ext cx="4143404" cy="3071834"/>
          </a:xfrm>
          <a:prstGeom prst="rect">
            <a:avLst/>
          </a:prstGeom>
          <a:noFill/>
        </p:spPr>
      </p:pic>
      <p:pic>
        <p:nvPicPr>
          <p:cNvPr id="2051" name="Picture 3" descr="C:\Users\Ларичиха\Downloads\IMG-20211004-WA0023.jpg"/>
          <p:cNvPicPr>
            <a:picLocks noChangeAspect="1" noChangeArrowheads="1"/>
          </p:cNvPicPr>
          <p:nvPr/>
        </p:nvPicPr>
        <p:blipFill>
          <a:blip r:embed="rId3"/>
          <a:srcRect t="5769"/>
          <a:stretch>
            <a:fillRect/>
          </a:stretch>
        </p:blipFill>
        <p:spPr bwMode="auto">
          <a:xfrm>
            <a:off x="4572000" y="857232"/>
            <a:ext cx="4071966" cy="3357586"/>
          </a:xfrm>
          <a:prstGeom prst="rect">
            <a:avLst/>
          </a:prstGeom>
          <a:noFill/>
        </p:spPr>
      </p:pic>
      <p:pic>
        <p:nvPicPr>
          <p:cNvPr id="8" name="Picture 2" descr="C:\Users\User-151\Desktop\ЗВР 2020\ФОТО 20-21\ЭДЕЛЬВЕЙС\кубок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3572" b="8928"/>
          <a:stretch>
            <a:fillRect/>
          </a:stretch>
        </p:blipFill>
        <p:spPr bwMode="auto">
          <a:xfrm>
            <a:off x="1857356" y="3214686"/>
            <a:ext cx="5143536" cy="3500462"/>
          </a:xfrm>
          <a:prstGeom prst="rect">
            <a:avLst/>
          </a:prstGeom>
          <a:noFill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i="1" dirty="0" smtClean="0">
                <a:solidFill>
                  <a:schemeClr val="tx1"/>
                </a:solidFill>
              </a:rPr>
              <a:t>Отделения «Музыкальная страна»</a:t>
            </a:r>
            <a:endParaRPr lang="ru-RU" sz="3600" i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User-151\Desktop\ЗВР 2020\ФОТО 20-21\Музыкальная радуга\муз.рад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1285860"/>
            <a:ext cx="8001056" cy="5143536"/>
          </a:xfrm>
          <a:prstGeom prst="rect">
            <a:avLst/>
          </a:prstGeom>
          <a:noFill/>
          <a:ex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chemeClr val="tx1"/>
                </a:solidFill>
              </a:rPr>
              <a:t>Волонтерский отряд «Созвездие – Н»</a:t>
            </a:r>
            <a:endParaRPr lang="ru-RU" sz="3200" i="1" dirty="0">
              <a:solidFill>
                <a:schemeClr val="tx1"/>
              </a:solidFill>
            </a:endParaRPr>
          </a:p>
        </p:txBody>
      </p:sp>
      <p:pic>
        <p:nvPicPr>
          <p:cNvPr id="7" name="Содержимое 6" descr="C:\Users\User-151\Desktop\ЗВР 2020\ФОТО 20-21\Памятник\акция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81138"/>
            <a:ext cx="8858312" cy="5234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16632"/>
            <a:ext cx="8136904" cy="868346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chemeClr val="tx1"/>
                </a:solidFill>
              </a:rPr>
              <a:t>Волонтерский отряд «Созвездие – Н»</a:t>
            </a:r>
            <a:endParaRPr lang="ru-RU" sz="3200" i="1" dirty="0">
              <a:solidFill>
                <a:srgbClr val="C00000"/>
              </a:solidFill>
            </a:endParaRPr>
          </a:p>
        </p:txBody>
      </p:sp>
      <p:pic>
        <p:nvPicPr>
          <p:cNvPr id="9" name="Содержимое 8" descr="C:\Users\User-151\Desktop\ЗВР 2020\ФОТО 20-21\Памятник\20210206_11552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5827712" cy="304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20210424_1330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928670"/>
            <a:ext cx="3643306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20210424_1312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929066"/>
            <a:ext cx="5500694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500694" y="1643050"/>
          <a:ext cx="3319778" cy="385765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620877"/>
                <a:gridCol w="698901"/>
              </a:tblGrid>
              <a:tr h="19288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/>
                        <a:t>Число детских садов, расположенных на территории поселения, ед.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/>
                        <a:t>1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288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/>
                        <a:t>Численность детей, </a:t>
                      </a:r>
                      <a:endParaRPr lang="ru-RU" sz="1800" b="1" dirty="0" smtClean="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посещающих детский сад, </a:t>
                      </a:r>
                      <a:r>
                        <a:rPr lang="ru-RU" sz="1800" b="1" dirty="0"/>
                        <a:t>чел.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87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0"/>
            <a:ext cx="8286808" cy="1000132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</a:rPr>
              <a:t>Дошкольное образование 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" name="Содержимое 3" descr="P72807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785794"/>
            <a:ext cx="4433555" cy="2638134"/>
          </a:xfrm>
          <a:prstGeom prst="rect">
            <a:avLst/>
          </a:prstGeom>
        </p:spPr>
      </p:pic>
      <p:pic>
        <p:nvPicPr>
          <p:cNvPr id="63489" name="Picture 1" descr="D:\МОИ ДОКУМЕНТЫ\ФОТО\фотоотчет\дет.сад\после\IMG-20190811-WA0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429000"/>
            <a:ext cx="4429156" cy="3071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0"/>
            <a:ext cx="8286808" cy="1000132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 smtClean="0">
                <a:solidFill>
                  <a:schemeClr val="tx1"/>
                </a:solidFill>
              </a:rPr>
              <a:t>Ларичихинский детский сад</a:t>
            </a:r>
            <a:endParaRPr lang="ru-RU" sz="3600" i="1" dirty="0">
              <a:solidFill>
                <a:schemeClr val="tx1"/>
              </a:solidFill>
            </a:endParaRPr>
          </a:p>
        </p:txBody>
      </p:sp>
      <p:pic>
        <p:nvPicPr>
          <p:cNvPr id="62465" name="Picture 1" descr="D:\МОИ ДОКУМЕНТЫ\ФОТО\фотоотчет\дет.сад\после\IMG-20190811-WA00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857232"/>
            <a:ext cx="4572032" cy="2714644"/>
          </a:xfrm>
          <a:prstGeom prst="rect">
            <a:avLst/>
          </a:prstGeom>
          <a:noFill/>
        </p:spPr>
      </p:pic>
      <p:pic>
        <p:nvPicPr>
          <p:cNvPr id="62466" name="Picture 2" descr="D:\МОИ ДОКУМЕНТЫ\ФОТО\фотоотчет\дет.сад\после\IMG-20190811-WA00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928670"/>
            <a:ext cx="4071966" cy="2714644"/>
          </a:xfrm>
          <a:prstGeom prst="rect">
            <a:avLst/>
          </a:prstGeom>
          <a:noFill/>
        </p:spPr>
      </p:pic>
      <p:pic>
        <p:nvPicPr>
          <p:cNvPr id="62468" name="Picture 4" descr="C:\Users\Ларичиха\Downloads\IMG-20210316-WA0040.jpg"/>
          <p:cNvPicPr>
            <a:picLocks noChangeAspect="1" noChangeArrowheads="1"/>
          </p:cNvPicPr>
          <p:nvPr/>
        </p:nvPicPr>
        <p:blipFill>
          <a:blip r:embed="rId4"/>
          <a:srcRect t="50675" r="6250" b="8146"/>
          <a:stretch>
            <a:fillRect/>
          </a:stretch>
        </p:blipFill>
        <p:spPr bwMode="auto">
          <a:xfrm>
            <a:off x="4214810" y="3571876"/>
            <a:ext cx="4643470" cy="3071834"/>
          </a:xfrm>
          <a:prstGeom prst="rect">
            <a:avLst/>
          </a:prstGeom>
          <a:noFill/>
        </p:spPr>
      </p:pic>
      <p:pic>
        <p:nvPicPr>
          <p:cNvPr id="8" name="Picture 2" descr="C:\Users\Ларичиха\Downloads\IMG-20210316-WA0039.jpg"/>
          <p:cNvPicPr>
            <a:picLocks noChangeAspect="1" noChangeArrowheads="1"/>
          </p:cNvPicPr>
          <p:nvPr/>
        </p:nvPicPr>
        <p:blipFill>
          <a:blip r:embed="rId5"/>
          <a:srcRect b="59383"/>
          <a:stretch>
            <a:fillRect/>
          </a:stretch>
        </p:blipFill>
        <p:spPr bwMode="auto">
          <a:xfrm>
            <a:off x="214282" y="3571876"/>
            <a:ext cx="4143372" cy="3114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0"/>
            <a:ext cx="8286808" cy="1000132"/>
          </a:xfrm>
        </p:spPr>
        <p:txBody>
          <a:bodyPr>
            <a:noAutofit/>
          </a:bodyPr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1443" name="Picture 3" descr="C:\Users\Ларичиха\Downloads\IMG-20210316-WA0037.jpg"/>
          <p:cNvPicPr>
            <a:picLocks noChangeAspect="1" noChangeArrowheads="1"/>
          </p:cNvPicPr>
          <p:nvPr/>
        </p:nvPicPr>
        <p:blipFill>
          <a:blip r:embed="rId2"/>
          <a:srcRect l="5208" t="57269" r="6250" b="9031"/>
          <a:stretch>
            <a:fillRect/>
          </a:stretch>
        </p:blipFill>
        <p:spPr bwMode="auto">
          <a:xfrm>
            <a:off x="0" y="2928934"/>
            <a:ext cx="5429256" cy="3929066"/>
          </a:xfrm>
          <a:prstGeom prst="rect">
            <a:avLst/>
          </a:prstGeom>
          <a:noFill/>
        </p:spPr>
      </p:pic>
      <p:pic>
        <p:nvPicPr>
          <p:cNvPr id="61444" name="Picture 4" descr="C:\Users\Ларичиха\Downloads\IMG-20210316-WA0037.jpg"/>
          <p:cNvPicPr>
            <a:picLocks noChangeAspect="1" noChangeArrowheads="1"/>
          </p:cNvPicPr>
          <p:nvPr/>
        </p:nvPicPr>
        <p:blipFill>
          <a:blip r:embed="rId2"/>
          <a:srcRect t="1762" r="53125" b="57929"/>
          <a:stretch>
            <a:fillRect/>
          </a:stretch>
        </p:blipFill>
        <p:spPr bwMode="auto">
          <a:xfrm>
            <a:off x="5429256" y="2571744"/>
            <a:ext cx="3714744" cy="4286256"/>
          </a:xfrm>
          <a:prstGeom prst="rect">
            <a:avLst/>
          </a:prstGeom>
          <a:noFill/>
        </p:spPr>
      </p:pic>
      <p:pic>
        <p:nvPicPr>
          <p:cNvPr id="8" name="Picture 3" descr="C:\Users\Ларичиха\Downloads\IMG-20210316-WA0038.jpg"/>
          <p:cNvPicPr>
            <a:picLocks noChangeAspect="1" noChangeArrowheads="1"/>
          </p:cNvPicPr>
          <p:nvPr/>
        </p:nvPicPr>
        <p:blipFill>
          <a:blip r:embed="rId3"/>
          <a:srcRect l="4839" t="11863" r="25806" b="57307"/>
          <a:stretch>
            <a:fillRect/>
          </a:stretch>
        </p:blipFill>
        <p:spPr bwMode="auto">
          <a:xfrm>
            <a:off x="0" y="0"/>
            <a:ext cx="4500562" cy="2928934"/>
          </a:xfrm>
          <a:prstGeom prst="rect">
            <a:avLst/>
          </a:prstGeom>
          <a:noFill/>
        </p:spPr>
      </p:pic>
      <p:pic>
        <p:nvPicPr>
          <p:cNvPr id="61445" name="Picture 5" descr="C:\Users\Ларичиха\Downloads\IMG-20210316-WA0041.jpg"/>
          <p:cNvPicPr>
            <a:picLocks noChangeAspect="1" noChangeArrowheads="1"/>
          </p:cNvPicPr>
          <p:nvPr/>
        </p:nvPicPr>
        <p:blipFill>
          <a:blip r:embed="rId4"/>
          <a:srcRect l="5208" t="7123" r="17708" b="58848"/>
          <a:stretch>
            <a:fillRect/>
          </a:stretch>
        </p:blipFill>
        <p:spPr bwMode="auto">
          <a:xfrm>
            <a:off x="4500562" y="0"/>
            <a:ext cx="4643438" cy="3000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85720" y="628443"/>
          <a:ext cx="8606760" cy="5894998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5169"/>
                <a:gridCol w="4877164"/>
                <a:gridCol w="2940643"/>
                <a:gridCol w="573784"/>
              </a:tblGrid>
              <a:tr h="93529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«О работе Администрации Ларичихинского сельсовета за 20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1 год»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Глава Администрации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</a:rPr>
                        <a:t>    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          Билоус О.И.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25 мин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86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«</a:t>
                      </a: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деятельности Тальменского Совета народных депутатов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за 2021 год»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Председатель Совета депутатов Поталюк С.Н.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10 мин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750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«</a:t>
                      </a: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деятельности администрации Тальменского района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 за 2021 год»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Заместитель главы администрации Тальменского района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Кондауров Н.И.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10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мин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358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Блок Награждений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Почетными грамотами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5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мин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327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Проект решения «Об итогах работы Администрации Ларичихинского сельсовета за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»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Глава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сельсовета </a:t>
                      </a:r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10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мин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04056"/>
          </a:xfrm>
        </p:spPr>
        <p:txBody>
          <a:bodyPr anchor="t"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Р Е Г Л А М Е Н Т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296974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</a:rPr>
              <a:t>Дополнительное образование</a:t>
            </a:r>
            <a:endParaRPr lang="ru-RU" sz="4000" i="1" dirty="0"/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6072198" y="1571612"/>
          <a:ext cx="2676266" cy="378621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30270"/>
                <a:gridCol w="645996"/>
              </a:tblGrid>
              <a:tr h="18931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Число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филиалов детских школ искусств,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ед.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931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Численность детей, </a:t>
                      </a:r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посещающих ДШИ,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чел.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7" name="Содержимое 6" descr="C:\Documents and Settings\Admin\Рабочий стол\IMG-20210310-WA000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5648269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296974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</a:rPr>
              <a:t>Дополнительное образование</a:t>
            </a:r>
            <a:endParaRPr lang="ru-RU" sz="4000" i="1" dirty="0"/>
          </a:p>
        </p:txBody>
      </p:sp>
      <p:pic>
        <p:nvPicPr>
          <p:cNvPr id="4" name="Рисунок 3" descr="C:\Documents and Settings\Admin\Рабочий стол\IMG-20210311-WA00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350046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Admin\Рабочий стол\IMG-20210311-WA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14810" y="1643050"/>
            <a:ext cx="4357716" cy="364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Спорт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Ларичиха\Desktop\Универсальная площадка фото\IMG-20211130-WA00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4714876" cy="2714644"/>
          </a:xfrm>
          <a:prstGeom prst="rect">
            <a:avLst/>
          </a:prstGeom>
          <a:noFill/>
        </p:spPr>
      </p:pic>
      <p:pic>
        <p:nvPicPr>
          <p:cNvPr id="1028" name="Picture 4" descr="C:\Users\Ларичиха\Desktop\Универсальная площадка фото\IMG-20211130-WA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42984"/>
            <a:ext cx="4429124" cy="2714644"/>
          </a:xfrm>
          <a:prstGeom prst="rect">
            <a:avLst/>
          </a:prstGeom>
          <a:noFill/>
        </p:spPr>
      </p:pic>
      <p:pic>
        <p:nvPicPr>
          <p:cNvPr id="1026" name="Picture 2" descr="C:\Users\Ларичиха\Downloads\cOBkxBRFOI4.jpg"/>
          <p:cNvPicPr>
            <a:picLocks noChangeAspect="1" noChangeArrowheads="1"/>
          </p:cNvPicPr>
          <p:nvPr/>
        </p:nvPicPr>
        <p:blipFill>
          <a:blip r:embed="rId4"/>
          <a:srcRect b="9259"/>
          <a:stretch>
            <a:fillRect/>
          </a:stretch>
        </p:blipFill>
        <p:spPr bwMode="auto">
          <a:xfrm>
            <a:off x="1571604" y="3000372"/>
            <a:ext cx="6000793" cy="3857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18663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Ларичиха\Downloads\IMG-20220328-WA0009.jpg"/>
          <p:cNvPicPr>
            <a:picLocks noChangeAspect="1" noChangeArrowheads="1"/>
          </p:cNvPicPr>
          <p:nvPr/>
        </p:nvPicPr>
        <p:blipFill>
          <a:blip r:embed="rId2"/>
          <a:srcRect t="8064"/>
          <a:stretch>
            <a:fillRect/>
          </a:stretch>
        </p:blipFill>
        <p:spPr bwMode="auto">
          <a:xfrm>
            <a:off x="857224" y="0"/>
            <a:ext cx="7500990" cy="4429132"/>
          </a:xfrm>
          <a:prstGeom prst="rect">
            <a:avLst/>
          </a:prstGeom>
          <a:noFill/>
        </p:spPr>
      </p:pic>
      <p:pic>
        <p:nvPicPr>
          <p:cNvPr id="1029" name="Picture 5" descr="C:\Users\Ларичиха\Downloads\IMG-20220328-WA0011.jpg"/>
          <p:cNvPicPr>
            <a:picLocks noChangeAspect="1" noChangeArrowheads="1"/>
          </p:cNvPicPr>
          <p:nvPr/>
        </p:nvPicPr>
        <p:blipFill>
          <a:blip r:embed="rId3"/>
          <a:srcRect t="18966" b="5172"/>
          <a:stretch>
            <a:fillRect/>
          </a:stretch>
        </p:blipFill>
        <p:spPr bwMode="auto">
          <a:xfrm>
            <a:off x="6000746" y="3714728"/>
            <a:ext cx="3143254" cy="3143272"/>
          </a:xfrm>
          <a:prstGeom prst="rect">
            <a:avLst/>
          </a:prstGeom>
          <a:noFill/>
        </p:spPr>
      </p:pic>
      <p:pic>
        <p:nvPicPr>
          <p:cNvPr id="1026" name="Picture 2" descr="C:\Users\Ларичиха\Downloads\IMG-20220328-WA0008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t="21080" b="7892"/>
          <a:stretch>
            <a:fillRect/>
          </a:stretch>
        </p:blipFill>
        <p:spPr bwMode="auto">
          <a:xfrm>
            <a:off x="0" y="3643314"/>
            <a:ext cx="3428992" cy="3214686"/>
          </a:xfrm>
          <a:prstGeom prst="rect">
            <a:avLst/>
          </a:prstGeom>
          <a:noFill/>
        </p:spPr>
      </p:pic>
      <p:pic>
        <p:nvPicPr>
          <p:cNvPr id="1028" name="Picture 4" descr="C:\Users\Ларичиха\Downloads\IMG-20220328-WA00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3357562"/>
            <a:ext cx="2786064" cy="3500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864096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</a:rPr>
              <a:t>Здравоохранение</a:t>
            </a:r>
            <a:br>
              <a:rPr lang="ru-RU" sz="4000" i="1" dirty="0" smtClean="0">
                <a:solidFill>
                  <a:schemeClr val="tx1"/>
                </a:solidFill>
              </a:rPr>
            </a:br>
            <a:endParaRPr lang="ru-RU" sz="4000" i="1" dirty="0">
              <a:solidFill>
                <a:schemeClr val="tx1"/>
              </a:solidFill>
            </a:endParaRPr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539552" y="836712"/>
          <a:ext cx="8143933" cy="187220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43338"/>
                <a:gridCol w="4500595"/>
              </a:tblGrid>
              <a:tr h="465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/>
                        <a:t>Наличие больничного </a:t>
                      </a:r>
                      <a:r>
                        <a:rPr lang="ru-RU" sz="2000" dirty="0" smtClean="0"/>
                        <a:t>учреждения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/>
                        <a:t>КГБУЗ </a:t>
                      </a:r>
                      <a:r>
                        <a:rPr lang="ru-RU" sz="2000" dirty="0" err="1"/>
                        <a:t>Тальменская</a:t>
                      </a:r>
                      <a:r>
                        <a:rPr lang="ru-RU" sz="2000" dirty="0"/>
                        <a:t> ЦРБ </a:t>
                      </a:r>
                      <a:r>
                        <a:rPr lang="ru-RU" sz="2000" dirty="0" smtClean="0"/>
                        <a:t>Ларичихинская </a:t>
                      </a:r>
                      <a:r>
                        <a:rPr lang="ru-RU" sz="2000" dirty="0"/>
                        <a:t>участковая больница 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23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/>
                        <a:t>Наличие фельдшерско-акушерских </a:t>
                      </a:r>
                      <a:r>
                        <a:rPr lang="ru-RU" sz="2000" dirty="0" smtClean="0"/>
                        <a:t>пунктов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1    </a:t>
                      </a:r>
                      <a:r>
                        <a:rPr lang="ru-RU" sz="2000" dirty="0"/>
                        <a:t>(ФАП в селе </a:t>
                      </a:r>
                      <a:r>
                        <a:rPr lang="ru-RU" sz="2000" dirty="0" err="1"/>
                        <a:t>Шипицино</a:t>
                      </a:r>
                      <a:r>
                        <a:rPr lang="ru-RU" sz="2000" dirty="0"/>
                        <a:t>)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3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Наличие фельдшерско-акушерских пунктов</a:t>
                      </a:r>
                      <a:endParaRPr lang="ru-RU" sz="2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1  (ФАП в селе Сандалово)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1201" name="Picture 1" descr="C:\Users\Ларичиха\Downloads\IMG-20210316-WA0043.jpg"/>
          <p:cNvPicPr>
            <a:picLocks noChangeAspect="1" noChangeArrowheads="1"/>
          </p:cNvPicPr>
          <p:nvPr/>
        </p:nvPicPr>
        <p:blipFill>
          <a:blip r:embed="rId2"/>
          <a:srcRect b="9091"/>
          <a:stretch>
            <a:fillRect/>
          </a:stretch>
        </p:blipFill>
        <p:spPr bwMode="auto">
          <a:xfrm>
            <a:off x="571472" y="2786058"/>
            <a:ext cx="3214710" cy="2857520"/>
          </a:xfrm>
          <a:prstGeom prst="rect">
            <a:avLst/>
          </a:prstGeom>
          <a:noFill/>
        </p:spPr>
      </p:pic>
      <p:pic>
        <p:nvPicPr>
          <p:cNvPr id="51202" name="Picture 2" descr="C:\Users\Ларичиха\Downloads\IMG-20210316-WA0044.jpg"/>
          <p:cNvPicPr>
            <a:picLocks noChangeAspect="1" noChangeArrowheads="1"/>
          </p:cNvPicPr>
          <p:nvPr/>
        </p:nvPicPr>
        <p:blipFill>
          <a:blip r:embed="rId3"/>
          <a:srcRect t="11364"/>
          <a:stretch>
            <a:fillRect/>
          </a:stretch>
        </p:blipFill>
        <p:spPr bwMode="auto">
          <a:xfrm>
            <a:off x="5643570" y="2714620"/>
            <a:ext cx="3143246" cy="2786082"/>
          </a:xfrm>
          <a:prstGeom prst="rect">
            <a:avLst/>
          </a:prstGeom>
          <a:noFill/>
        </p:spPr>
      </p:pic>
      <p:pic>
        <p:nvPicPr>
          <p:cNvPr id="7" name="Рисунок 6" descr="P5120010.JPG"/>
          <p:cNvPicPr>
            <a:picLocks noChangeAspect="1"/>
          </p:cNvPicPr>
          <p:nvPr/>
        </p:nvPicPr>
        <p:blipFill>
          <a:blip r:embed="rId4" cstate="print"/>
          <a:srcRect l="12500" t="33334" r="15625" b="25000"/>
          <a:stretch>
            <a:fillRect/>
          </a:stretch>
        </p:blipFill>
        <p:spPr>
          <a:xfrm>
            <a:off x="2285984" y="4572008"/>
            <a:ext cx="4929167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42852"/>
            <a:ext cx="8229600" cy="785818"/>
          </a:xfrm>
        </p:spPr>
        <p:txBody>
          <a:bodyPr anchor="t">
            <a:no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</a:rPr>
              <a:t>Вакцинация от </a:t>
            </a:r>
            <a:r>
              <a:rPr lang="en-US" sz="4000" i="1" dirty="0" smtClean="0">
                <a:solidFill>
                  <a:schemeClr val="tx1"/>
                </a:solidFill>
              </a:rPr>
              <a:t>COVID-19</a:t>
            </a:r>
            <a:r>
              <a:rPr lang="ru-RU" sz="4000" i="1" dirty="0" smtClean="0">
                <a:solidFill>
                  <a:schemeClr val="tx1"/>
                </a:solidFill>
              </a:rPr>
              <a:t/>
            </a:r>
            <a:br>
              <a:rPr lang="ru-RU" sz="4000" i="1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Полная вакцинация – 1107 чел. (100%)</a:t>
            </a:r>
            <a:br>
              <a:rPr lang="ru-RU" sz="3200" dirty="0" smtClean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0178" name="Picture 2" descr="https://cdn22.img.ria.ru/images/07e4/08/0f/1575826941_0:80:982:632_1920x0_80_0_0_6433818d9689df340f8ccd0420248c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3500462" cy="2928958"/>
          </a:xfrm>
          <a:prstGeom prst="rect">
            <a:avLst/>
          </a:prstGeom>
          <a:noFill/>
        </p:spPr>
      </p:pic>
      <p:pic>
        <p:nvPicPr>
          <p:cNvPr id="50182" name="Picture 6" descr="https://pravdaurfo.ru/sites/default/files/1584070241_0_106_1024_682_1920x0_80_0_0_071c9e1c4a6b737f753f0ab8c4a86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000240"/>
            <a:ext cx="3929090" cy="2928958"/>
          </a:xfrm>
          <a:prstGeom prst="rect">
            <a:avLst/>
          </a:prstGeom>
          <a:noFill/>
        </p:spPr>
      </p:pic>
      <p:pic>
        <p:nvPicPr>
          <p:cNvPr id="50180" name="Picture 4" descr="https://storage.myseldon.com/news_pict_51/5131C18C29D0D4A25B4FCA522B29880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4357694"/>
            <a:ext cx="3394042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 anchor="t">
            <a:no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</a:rPr>
              <a:t>Культура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Смотр - конкурс «</a:t>
            </a:r>
            <a:r>
              <a:rPr lang="ru-RU" sz="2400" i="1" dirty="0" err="1" smtClean="0">
                <a:solidFill>
                  <a:schemeClr val="tx1"/>
                </a:solidFill>
              </a:rPr>
              <a:t>Экокультурное</a:t>
            </a:r>
            <a:r>
              <a:rPr lang="ru-RU" sz="2400" i="1" dirty="0" smtClean="0">
                <a:solidFill>
                  <a:schemeClr val="tx1"/>
                </a:solidFill>
              </a:rPr>
              <a:t> пространство»</a:t>
            </a:r>
            <a:endParaRPr lang="ru-RU" sz="2400" i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Ларичиха\Downloads\IMG-20210826-WA0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3643314"/>
            <a:ext cx="4786314" cy="3214686"/>
          </a:xfrm>
          <a:prstGeom prst="rect">
            <a:avLst/>
          </a:prstGeom>
          <a:noFill/>
        </p:spPr>
      </p:pic>
      <p:pic>
        <p:nvPicPr>
          <p:cNvPr id="1028" name="Picture 4" descr="C:\Users\Ларичиха\Downloads\IMG-20210826-WA0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071546"/>
            <a:ext cx="4786314" cy="3071834"/>
          </a:xfrm>
          <a:prstGeom prst="rect">
            <a:avLst/>
          </a:prstGeom>
          <a:noFill/>
        </p:spPr>
      </p:pic>
      <p:pic>
        <p:nvPicPr>
          <p:cNvPr id="1030" name="Picture 6" descr="C:\Users\Ларичиха\Downloads\IMG-20210826-WA00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29066"/>
            <a:ext cx="4333841" cy="2928934"/>
          </a:xfrm>
          <a:prstGeom prst="rect">
            <a:avLst/>
          </a:prstGeom>
          <a:noFill/>
        </p:spPr>
      </p:pic>
      <p:pic>
        <p:nvPicPr>
          <p:cNvPr id="1029" name="Picture 5" descr="C:\Users\Ларичиха\Downloads\IMG-20210826-WA00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71546"/>
            <a:ext cx="4357686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Ларичиха\Downloads\IMG_20211201_114004_8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81394" cy="3781402"/>
          </a:xfrm>
          <a:prstGeom prst="rect">
            <a:avLst/>
          </a:prstGeom>
          <a:noFill/>
        </p:spPr>
      </p:pic>
      <p:pic>
        <p:nvPicPr>
          <p:cNvPr id="4" name="Picture 2" descr="C:\Users\Ларичиха\Downloads\IMG-20210904-WA001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184" b="8318"/>
          <a:stretch>
            <a:fillRect/>
          </a:stretch>
        </p:blipFill>
        <p:spPr bwMode="auto">
          <a:xfrm>
            <a:off x="0" y="3071810"/>
            <a:ext cx="6286512" cy="3786190"/>
          </a:xfrm>
          <a:prstGeom prst="rect">
            <a:avLst/>
          </a:prstGeom>
          <a:noFill/>
        </p:spPr>
      </p:pic>
      <p:pic>
        <p:nvPicPr>
          <p:cNvPr id="4100" name="Picture 4" descr="C:\Users\Ларичиха\Downloads\IMG_20210913_120523.jpg"/>
          <p:cNvPicPr>
            <a:picLocks noChangeAspect="1" noChangeArrowheads="1"/>
          </p:cNvPicPr>
          <p:nvPr/>
        </p:nvPicPr>
        <p:blipFill>
          <a:blip r:embed="rId4" cstate="print"/>
          <a:srcRect l="12500" t="14583"/>
          <a:stretch>
            <a:fillRect/>
          </a:stretch>
        </p:blipFill>
        <p:spPr bwMode="auto">
          <a:xfrm>
            <a:off x="6286512" y="3143248"/>
            <a:ext cx="2857488" cy="3714752"/>
          </a:xfrm>
          <a:prstGeom prst="rect">
            <a:avLst/>
          </a:prstGeom>
          <a:noFill/>
        </p:spPr>
      </p:pic>
      <p:pic>
        <p:nvPicPr>
          <p:cNvPr id="4099" name="Picture 3" descr="C:\Users\Ларичиха\Downloads\Screenshot_20210713_151631_com.huawei.himovie.overseas.jpg"/>
          <p:cNvPicPr>
            <a:picLocks noChangeAspect="1" noChangeArrowheads="1"/>
          </p:cNvPicPr>
          <p:nvPr/>
        </p:nvPicPr>
        <p:blipFill>
          <a:blip r:embed="rId5"/>
          <a:srcRect l="17308" r="10576"/>
          <a:stretch>
            <a:fillRect/>
          </a:stretch>
        </p:blipFill>
        <p:spPr bwMode="auto">
          <a:xfrm>
            <a:off x="3643306" y="0"/>
            <a:ext cx="5500694" cy="3571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Ларичиха\Downloads\IMG_20220215_1304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14758" cy="4786322"/>
          </a:xfrm>
          <a:prstGeom prst="rect">
            <a:avLst/>
          </a:prstGeom>
          <a:noFill/>
        </p:spPr>
      </p:pic>
      <p:pic>
        <p:nvPicPr>
          <p:cNvPr id="5124" name="Picture 4" descr="C:\Users\Ларичиха\Downloads\20220309_10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493" y="0"/>
            <a:ext cx="5524507" cy="4143380"/>
          </a:xfrm>
          <a:prstGeom prst="rect">
            <a:avLst/>
          </a:prstGeom>
          <a:noFill/>
        </p:spPr>
      </p:pic>
      <p:pic>
        <p:nvPicPr>
          <p:cNvPr id="5122" name="Picture 2" descr="C:\Users\Ларичиха\Downloads\20220225_13360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3065454"/>
            <a:ext cx="5446200" cy="3792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chemeClr val="tx1"/>
                </a:solidFill>
              </a:rPr>
              <a:t>Программа поддержки местных инициатив Алтайского края, Проект «Монтаж уличного освещения» с. Шипицино</a:t>
            </a:r>
            <a:endParaRPr lang="ru-RU" sz="2800" i="1" dirty="0"/>
          </a:p>
        </p:txBody>
      </p:sp>
      <p:pic>
        <p:nvPicPr>
          <p:cNvPr id="6146" name="Picture 2" descr="C:\Users\Ларичиха\Downloads\IMG-20211006-WA00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926"/>
            <a:ext cx="3000396" cy="4811714"/>
          </a:xfrm>
          <a:prstGeom prst="rect">
            <a:avLst/>
          </a:prstGeom>
          <a:noFill/>
        </p:spPr>
      </p:pic>
      <p:pic>
        <p:nvPicPr>
          <p:cNvPr id="6147" name="Picture 3" descr="C:\Users\Ларичиха\Downloads\IMG-20211006-WA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857364"/>
            <a:ext cx="3357568" cy="4786322"/>
          </a:xfrm>
          <a:prstGeom prst="rect">
            <a:avLst/>
          </a:prstGeom>
          <a:noFill/>
        </p:spPr>
      </p:pic>
      <p:pic>
        <p:nvPicPr>
          <p:cNvPr id="6148" name="Picture 4" descr="C:\Users\Ларичиха\Downloads\IMG-20211007-WA0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1571612"/>
            <a:ext cx="3071834" cy="5286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D:\АДМИНИСТРАЦИЯ\00 Фото сельсовет 2016\2016-05 село\P512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1706" cy="3571876"/>
          </a:xfrm>
          <a:prstGeom prst="rect">
            <a:avLst/>
          </a:prstGeom>
          <a:noFill/>
        </p:spPr>
      </p:pic>
      <p:pic>
        <p:nvPicPr>
          <p:cNvPr id="4" name="Содержимое 3" descr="0NAL28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6607"/>
          <a:stretch>
            <a:fillRect/>
          </a:stretch>
        </p:blipFill>
        <p:spPr>
          <a:xfrm>
            <a:off x="4286248" y="3357562"/>
            <a:ext cx="4857752" cy="3500438"/>
          </a:xfrm>
        </p:spPr>
      </p:pic>
      <p:pic>
        <p:nvPicPr>
          <p:cNvPr id="2" name="Picture 3" descr="C:\Users\Ларичиха\Desktop\Фото ЦД\фотографии ЦД после ремонта\f504307fe0a0682813acedc5e639d4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572001" cy="3429000"/>
          </a:xfrm>
          <a:prstGeom prst="rect">
            <a:avLst/>
          </a:prstGeom>
          <a:noFill/>
        </p:spPr>
      </p:pic>
      <p:pic>
        <p:nvPicPr>
          <p:cNvPr id="10" name="Picture 1" descr="D:\МОИ ДОКУМЕНТЫ\ФОТО\фотоотчет\дет.сад\после\IMG-20190811-WA00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948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72174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latin typeface="DIN Pro Medium"/>
                        </a:rPr>
                        <a:t>Виды источников</a:t>
                      </a: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latin typeface="DIN Pro Medium"/>
                        </a:rPr>
                        <a:t>Сумма, </a:t>
                      </a:r>
                      <a:r>
                        <a:rPr lang="ru-RU" dirty="0" err="1">
                          <a:latin typeface="DIN Pro Medium"/>
                        </a:rPr>
                        <a:t>руб</a:t>
                      </a:r>
                      <a:endParaRPr lang="ru-RU" dirty="0">
                        <a:latin typeface="DIN Pro Medium"/>
                      </a:endParaRP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latin typeface="DIN Pro Medium"/>
                        </a:rPr>
                        <a:t>Доля в общей сумме проекта (%)</a:t>
                      </a: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1740"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latin typeface="DIN Pro Medium"/>
                        </a:rPr>
                        <a:t>Средства краевого бюджета</a:t>
                      </a: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latin typeface="DIN Pro Medium"/>
                        </a:rPr>
                        <a:t>415 000,00</a:t>
                      </a: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latin typeface="DIN Pro Medium"/>
                        </a:rPr>
                        <a:t>80,12</a:t>
                      </a: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676"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latin typeface="DIN Pro Medium"/>
                        </a:rPr>
                        <a:t>Местный бюджет</a:t>
                      </a: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latin typeface="DIN Pro Medium"/>
                        </a:rPr>
                        <a:t>52 000,00</a:t>
                      </a: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latin typeface="DIN Pro Medium"/>
                        </a:rPr>
                        <a:t>10,04</a:t>
                      </a: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6713"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latin typeface="DIN Pro Medium"/>
                        </a:rPr>
                        <a:t>Население – безвозмездные поступления от физических лиц</a:t>
                      </a: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latin typeface="DIN Pro Medium"/>
                        </a:rPr>
                        <a:t>30 000,00</a:t>
                      </a: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latin typeface="DIN Pro Medium"/>
                        </a:rPr>
                        <a:t>5,79</a:t>
                      </a: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6713"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latin typeface="DIN Pro Medium"/>
                        </a:rPr>
                        <a:t>Юридические лица – безвозмездные поступления от юридических лиц</a:t>
                      </a: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latin typeface="DIN Pro Medium"/>
                        </a:rPr>
                        <a:t>21 000,00</a:t>
                      </a: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latin typeface="DIN Pro Medium"/>
                        </a:rPr>
                        <a:t>4,05</a:t>
                      </a: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676"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latin typeface="DIN Pro Medium"/>
                        </a:rPr>
                        <a:t>Итого:</a:t>
                      </a: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latin typeface="DIN Pro Medium"/>
                        </a:rPr>
                        <a:t>518 000,00</a:t>
                      </a: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latin typeface="DIN Pro Medium"/>
                        </a:rPr>
                        <a:t>100</a:t>
                      </a:r>
                    </a:p>
                  </a:txBody>
                  <a:tcPr marL="95250" marR="95250" marT="28575" marB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</a:rPr>
              <a:t>Сумма средств затраченных на реализацию проекта</a:t>
            </a:r>
            <a:endParaRPr lang="ru-RU" sz="4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Программа «Комплексное развитие сельских территорий», проект - универсальная спортивная площадка в с. Ларичиха </a:t>
            </a:r>
            <a:endParaRPr lang="ru-RU" sz="2800" i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Ларичиха\Desktop\Универсальная площадка фото\IMG-20211130-WA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4381499" cy="2500330"/>
          </a:xfrm>
          <a:prstGeom prst="rect">
            <a:avLst/>
          </a:prstGeom>
          <a:noFill/>
        </p:spPr>
      </p:pic>
      <p:pic>
        <p:nvPicPr>
          <p:cNvPr id="2051" name="Picture 3" descr="C:\Users\Ларичиха\Desktop\Универсальная площадка фото\IMG-20211130-WA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500174"/>
            <a:ext cx="4429124" cy="2571768"/>
          </a:xfrm>
          <a:prstGeom prst="rect">
            <a:avLst/>
          </a:prstGeom>
          <a:noFill/>
        </p:spPr>
      </p:pic>
      <p:pic>
        <p:nvPicPr>
          <p:cNvPr id="4" name="Picture 2" descr="C:\Users\Ларичиха\Desktop\Универсальная площадка фото\IMG-20211130-WA001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4071942"/>
            <a:ext cx="4429156" cy="2649538"/>
          </a:xfrm>
          <a:prstGeom prst="rect">
            <a:avLst/>
          </a:prstGeom>
          <a:noFill/>
        </p:spPr>
      </p:pic>
      <p:pic>
        <p:nvPicPr>
          <p:cNvPr id="2052" name="Picture 4" descr="C:\Users\Ларичиха\Desktop\Универсальная площадка фото\IMG-20211130-WA00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857628"/>
            <a:ext cx="4357718" cy="2857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788248"/>
          <a:ext cx="8329642" cy="4641148"/>
        </p:xfrm>
        <a:graphic>
          <a:graphicData uri="http://schemas.openxmlformats.org/drawingml/2006/table">
            <a:tbl>
              <a:tblPr/>
              <a:tblGrid>
                <a:gridCol w="5472122"/>
                <a:gridCol w="2857520"/>
              </a:tblGrid>
              <a:tr h="730291">
                <a:tc>
                  <a:txBody>
                    <a:bodyPr/>
                    <a:lstStyle/>
                    <a:p>
                      <a:pPr fontAlgn="t"/>
                      <a:r>
                        <a:rPr lang="ru-RU" sz="2800" dirty="0">
                          <a:latin typeface="+mn-lt"/>
                        </a:rPr>
                        <a:t>Виды источников</a:t>
                      </a:r>
                    </a:p>
                  </a:txBody>
                  <a:tcPr marL="82998" marR="82998" marT="24899" marB="580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2800" dirty="0">
                          <a:latin typeface="+mn-lt"/>
                        </a:rPr>
                        <a:t>Сумма, </a:t>
                      </a:r>
                      <a:r>
                        <a:rPr lang="ru-RU" sz="2800" dirty="0" smtClean="0">
                          <a:latin typeface="+mn-lt"/>
                        </a:rPr>
                        <a:t>руб.</a:t>
                      </a:r>
                      <a:endParaRPr lang="ru-RU" sz="2800" dirty="0">
                        <a:latin typeface="+mn-lt"/>
                      </a:endParaRPr>
                    </a:p>
                  </a:txBody>
                  <a:tcPr marL="82998" marR="82998" marT="24899" marB="580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730291">
                <a:tc>
                  <a:txBody>
                    <a:bodyPr/>
                    <a:lstStyle/>
                    <a:p>
                      <a:pPr fontAlgn="t"/>
                      <a:r>
                        <a:rPr lang="ru-RU" sz="2800" dirty="0">
                          <a:latin typeface="+mn-lt"/>
                        </a:rPr>
                        <a:t>Средства краевого бюджета</a:t>
                      </a:r>
                    </a:p>
                  </a:txBody>
                  <a:tcPr marL="82998" marR="82998" marT="24899" marB="580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ru-RU" sz="2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1 986 895,05 </a:t>
                      </a:r>
                      <a:endParaRPr lang="ru-RU" sz="2800" dirty="0">
                        <a:latin typeface="+mn-lt"/>
                      </a:endParaRPr>
                    </a:p>
                  </a:txBody>
                  <a:tcPr marL="82998" marR="82998" marT="24899" marB="580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584109">
                <a:tc>
                  <a:txBody>
                    <a:bodyPr/>
                    <a:lstStyle/>
                    <a:p>
                      <a:pPr fontAlgn="t"/>
                      <a:r>
                        <a:rPr lang="ru-RU" sz="2800" dirty="0">
                          <a:latin typeface="+mn-lt"/>
                        </a:rPr>
                        <a:t>Местный бюджет</a:t>
                      </a:r>
                    </a:p>
                  </a:txBody>
                  <a:tcPr marL="82998" marR="82998" marT="24899" marB="580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ru-RU" sz="2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18 394,95</a:t>
                      </a:r>
                      <a:endParaRPr lang="ru-RU" sz="2800" dirty="0">
                        <a:latin typeface="+mn-lt"/>
                      </a:endParaRPr>
                    </a:p>
                  </a:txBody>
                  <a:tcPr marL="82998" marR="82998" marT="24899" marB="580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012348">
                <a:tc>
                  <a:txBody>
                    <a:bodyPr/>
                    <a:lstStyle/>
                    <a:p>
                      <a:pPr fontAlgn="t"/>
                      <a:r>
                        <a:rPr lang="ru-RU" sz="2800" dirty="0">
                          <a:latin typeface="+mn-lt"/>
                        </a:rPr>
                        <a:t>Юридические лица – безвозмездные поступления от </a:t>
                      </a:r>
                      <a:r>
                        <a:rPr lang="ru-RU" sz="2800" dirty="0" smtClean="0">
                          <a:latin typeface="+mn-lt"/>
                        </a:rPr>
                        <a:t>ООО «Алтай-Форест»</a:t>
                      </a:r>
                      <a:endParaRPr lang="ru-RU" sz="2800" dirty="0">
                        <a:latin typeface="+mn-lt"/>
                      </a:endParaRPr>
                    </a:p>
                  </a:txBody>
                  <a:tcPr marL="82998" marR="82998" marT="24899" marB="580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ru-RU" sz="2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862 600,30 </a:t>
                      </a:r>
                      <a:endParaRPr lang="ru-RU" sz="2800" dirty="0">
                        <a:latin typeface="+mn-lt"/>
                      </a:endParaRPr>
                    </a:p>
                  </a:txBody>
                  <a:tcPr marL="82998" marR="82998" marT="24899" marB="580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584109">
                <a:tc>
                  <a:txBody>
                    <a:bodyPr/>
                    <a:lstStyle/>
                    <a:p>
                      <a:pPr fontAlgn="t"/>
                      <a:r>
                        <a:rPr lang="ru-RU" sz="2800" dirty="0">
                          <a:latin typeface="+mn-lt"/>
                        </a:rPr>
                        <a:t>Итого:</a:t>
                      </a:r>
                    </a:p>
                  </a:txBody>
                  <a:tcPr marL="82998" marR="82998" marT="24899" marB="580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ru-RU" sz="2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2 867 890,30 </a:t>
                      </a:r>
                      <a:endParaRPr lang="ru-RU" sz="2800" dirty="0">
                        <a:latin typeface="+mn-lt"/>
                      </a:endParaRPr>
                    </a:p>
                  </a:txBody>
                  <a:tcPr marL="82998" marR="82998" marT="24899" marB="580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i="1" dirty="0" smtClean="0">
                <a:solidFill>
                  <a:schemeClr val="tx1"/>
                </a:solidFill>
              </a:rPr>
              <a:t>Сумма средств затраченных на реализацию проекта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285728"/>
            <a:ext cx="8858312" cy="1143000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 smtClean="0">
                <a:solidFill>
                  <a:prstClr val="black"/>
                </a:solidFill>
              </a:rPr>
              <a:t>Государственная программа Алтайского края «Формирование современной городской среды» - проект благоустройство территории Центра Досуга</a:t>
            </a:r>
            <a:endParaRPr lang="ru-RU" sz="2400" i="1" dirty="0"/>
          </a:p>
        </p:txBody>
      </p:sp>
      <p:pic>
        <p:nvPicPr>
          <p:cNvPr id="5126" name="Picture 6" descr="C:\Users\Ларичиха\Downloads\IMG-20220327-WA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4524343" cy="3214686"/>
          </a:xfrm>
          <a:prstGeom prst="rect">
            <a:avLst/>
          </a:prstGeom>
          <a:noFill/>
        </p:spPr>
      </p:pic>
      <p:pic>
        <p:nvPicPr>
          <p:cNvPr id="5125" name="Picture 5" descr="C:\Users\Ларичиха\Downloads\IMG-20220327-WA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14818"/>
            <a:ext cx="4500562" cy="2643182"/>
          </a:xfrm>
          <a:prstGeom prst="rect">
            <a:avLst/>
          </a:prstGeom>
          <a:noFill/>
        </p:spPr>
      </p:pic>
      <p:pic>
        <p:nvPicPr>
          <p:cNvPr id="5122" name="Picture 2" descr="C:\Users\Ларичиха\Downloads\IMG-20220327-WA003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857628"/>
            <a:ext cx="4643438" cy="3000372"/>
          </a:xfrm>
          <a:prstGeom prst="rect">
            <a:avLst/>
          </a:prstGeom>
          <a:noFill/>
        </p:spPr>
      </p:pic>
      <p:pic>
        <p:nvPicPr>
          <p:cNvPr id="5123" name="Picture 3" descr="C:\Users\Ларичиха\Downloads\IMG-20220327-WA00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1428736"/>
            <a:ext cx="4643438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2000240"/>
          <a:ext cx="8229600" cy="4200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8858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dirty="0">
                          <a:latin typeface="+mn-lt"/>
                        </a:rPr>
                        <a:t>Виды источников</a:t>
                      </a:r>
                    </a:p>
                  </a:txBody>
                  <a:tcPr marL="82998" marR="82998" marT="24899" marB="580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dirty="0">
                          <a:latin typeface="+mn-lt"/>
                        </a:rPr>
                        <a:t>Сумма, </a:t>
                      </a:r>
                      <a:r>
                        <a:rPr lang="ru-RU" sz="2000" dirty="0" err="1">
                          <a:latin typeface="+mn-lt"/>
                        </a:rPr>
                        <a:t>руб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82998" marR="82998" marT="24899" marB="580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dirty="0">
                          <a:latin typeface="+mn-lt"/>
                        </a:rPr>
                        <a:t>Доля в общей сумме проекта (%)</a:t>
                      </a:r>
                    </a:p>
                  </a:txBody>
                  <a:tcPr marL="82998" marR="82998" marT="24899" marB="580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831">
                <a:tc>
                  <a:txBody>
                    <a:bodyPr/>
                    <a:lstStyle/>
                    <a:p>
                      <a:pPr fontAlgn="t"/>
                      <a:r>
                        <a:rPr lang="ru-RU" sz="2400" dirty="0">
                          <a:latin typeface="+mn-lt"/>
                        </a:rPr>
                        <a:t>Средства краевого бюджета</a:t>
                      </a:r>
                    </a:p>
                  </a:txBody>
                  <a:tcPr marL="82998" marR="82998" marT="24899" marB="580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3 500 000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91,8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30">
                <a:tc>
                  <a:txBody>
                    <a:bodyPr/>
                    <a:lstStyle/>
                    <a:p>
                      <a:pPr fontAlgn="t"/>
                      <a:r>
                        <a:rPr lang="ru-RU" sz="2400" dirty="0">
                          <a:latin typeface="+mn-lt"/>
                        </a:rPr>
                        <a:t>Местный бюджет</a:t>
                      </a:r>
                    </a:p>
                  </a:txBody>
                  <a:tcPr marL="82998" marR="82998" marT="24899" marB="580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35 353,54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0,9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831">
                <a:tc>
                  <a:txBody>
                    <a:bodyPr/>
                    <a:lstStyle/>
                    <a:p>
                      <a:pPr fontAlgn="t"/>
                      <a:r>
                        <a:rPr lang="ru-RU" sz="2400" dirty="0" smtClean="0">
                          <a:latin typeface="+mn-lt"/>
                        </a:rPr>
                        <a:t>Районный бюджет</a:t>
                      </a:r>
                      <a:endParaRPr lang="ru-RU" sz="2400" dirty="0">
                        <a:latin typeface="+mn-lt"/>
                      </a:endParaRPr>
                    </a:p>
                  </a:txBody>
                  <a:tcPr marL="82998" marR="82998" marT="24899" marB="580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277084,86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7,3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831">
                <a:tc>
                  <a:txBody>
                    <a:bodyPr/>
                    <a:lstStyle/>
                    <a:p>
                      <a:pPr fontAlgn="t"/>
                      <a:r>
                        <a:rPr lang="ru-RU" sz="2400" dirty="0">
                          <a:latin typeface="+mn-lt"/>
                        </a:rPr>
                        <a:t>Итого:</a:t>
                      </a:r>
                    </a:p>
                  </a:txBody>
                  <a:tcPr marL="82998" marR="82998" marT="24899" marB="580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3 812 438,40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100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i="1" dirty="0" smtClean="0">
                <a:solidFill>
                  <a:schemeClr val="tx1"/>
                </a:solidFill>
              </a:rPr>
              <a:t>Сумма средств затраченных на реализацию проекта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58312" cy="1143000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chemeClr val="tx1"/>
                </a:solidFill>
              </a:rPr>
              <a:t>Строительство новой школы в с. Ларичиха, </a:t>
            </a:r>
            <a:br>
              <a:rPr lang="ru-RU" sz="2800" i="1" dirty="0" smtClean="0">
                <a:solidFill>
                  <a:schemeClr val="tx1"/>
                </a:solidFill>
              </a:rPr>
            </a:br>
            <a:r>
              <a:rPr lang="ru-RU" sz="2800" i="1" dirty="0" smtClean="0">
                <a:solidFill>
                  <a:schemeClr val="tx1"/>
                </a:solidFill>
              </a:rPr>
              <a:t>подрядчик ООО «</a:t>
            </a:r>
            <a:r>
              <a:rPr lang="ru-RU" sz="2800" i="1" dirty="0" err="1" smtClean="0">
                <a:solidFill>
                  <a:schemeClr val="tx1"/>
                </a:solidFill>
              </a:rPr>
              <a:t>Новострой</a:t>
            </a:r>
            <a:r>
              <a:rPr lang="ru-RU" sz="2800" i="1" dirty="0" smtClean="0">
                <a:solidFill>
                  <a:schemeClr val="tx1"/>
                </a:solidFill>
              </a:rPr>
              <a:t>»</a:t>
            </a:r>
            <a:endParaRPr lang="ru-RU" sz="2800" i="1" dirty="0"/>
          </a:p>
        </p:txBody>
      </p:sp>
      <p:pic>
        <p:nvPicPr>
          <p:cNvPr id="6" name="Picture 3" descr="C:\Users\Ларичиха\Downloads\IMG-20210316-WA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29042"/>
            <a:ext cx="4524396" cy="2928958"/>
          </a:xfrm>
          <a:prstGeom prst="rect">
            <a:avLst/>
          </a:prstGeom>
          <a:noFill/>
        </p:spPr>
      </p:pic>
      <p:pic>
        <p:nvPicPr>
          <p:cNvPr id="7" name="Picture 1" descr="C:\Users\Ларичиха\Downloads\IMG-20210316-WA0023.jpg"/>
          <p:cNvPicPr>
            <a:picLocks noChangeAspect="1" noChangeArrowheads="1"/>
          </p:cNvPicPr>
          <p:nvPr/>
        </p:nvPicPr>
        <p:blipFill>
          <a:blip r:embed="rId3"/>
          <a:srcRect b="23077"/>
          <a:stretch>
            <a:fillRect/>
          </a:stretch>
        </p:blipFill>
        <p:spPr bwMode="auto">
          <a:xfrm>
            <a:off x="4429124" y="1285860"/>
            <a:ext cx="4714876" cy="2571768"/>
          </a:xfrm>
          <a:prstGeom prst="rect">
            <a:avLst/>
          </a:prstGeom>
          <a:noFill/>
        </p:spPr>
      </p:pic>
      <p:pic>
        <p:nvPicPr>
          <p:cNvPr id="35841" name="Picture 1" descr="C:\Users\Ларичиха\Downloads\IMG-20220327-WA0059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285860"/>
            <a:ext cx="4580475" cy="3435356"/>
          </a:xfrm>
          <a:prstGeom prst="rect">
            <a:avLst/>
          </a:prstGeom>
          <a:noFill/>
        </p:spPr>
      </p:pic>
      <p:pic>
        <p:nvPicPr>
          <p:cNvPr id="35842" name="Picture 2" descr="C:\Users\Ларичиха\Downloads\IMG-20220327-WA005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857628"/>
            <a:ext cx="4643438" cy="3000372"/>
          </a:xfrm>
          <a:prstGeom prst="rect">
            <a:avLst/>
          </a:prstGeom>
          <a:noFill/>
        </p:spPr>
      </p:pic>
      <p:pic>
        <p:nvPicPr>
          <p:cNvPr id="5" name="Picture 2" descr="C:\Users\Ларичиха\Downloads\IMG-20210316-WA0020.jpg"/>
          <p:cNvPicPr>
            <a:picLocks noChangeAspect="1" noChangeArrowheads="1"/>
          </p:cNvPicPr>
          <p:nvPr/>
        </p:nvPicPr>
        <p:blipFill>
          <a:blip r:embed="rId6"/>
          <a:srcRect l="4666" t="13726" b="23529"/>
          <a:stretch>
            <a:fillRect/>
          </a:stretch>
        </p:blipFill>
        <p:spPr bwMode="auto">
          <a:xfrm>
            <a:off x="2857488" y="2428868"/>
            <a:ext cx="3286148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chemeClr val="tx1"/>
                </a:solidFill>
              </a:rPr>
              <a:t>Субботник на территории кладбища</a:t>
            </a:r>
            <a:endParaRPr lang="ru-RU" sz="3200" i="1" dirty="0">
              <a:solidFill>
                <a:schemeClr val="tx1"/>
              </a:solidFill>
            </a:endParaRPr>
          </a:p>
        </p:txBody>
      </p:sp>
      <p:pic>
        <p:nvPicPr>
          <p:cNvPr id="28673" name="Picture 1" descr="C:\Users\Ларичиха\Downloads\IMG-20220327-WA0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4286248" cy="3000372"/>
          </a:xfrm>
          <a:prstGeom prst="rect">
            <a:avLst/>
          </a:prstGeom>
          <a:noFill/>
        </p:spPr>
      </p:pic>
      <p:pic>
        <p:nvPicPr>
          <p:cNvPr id="28674" name="Picture 2" descr="C:\Users\Ларичиха\Downloads\IMG-20220327-WA006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786190"/>
            <a:ext cx="4714876" cy="3071810"/>
          </a:xfrm>
          <a:prstGeom prst="rect">
            <a:avLst/>
          </a:prstGeom>
          <a:noFill/>
        </p:spPr>
      </p:pic>
      <p:pic>
        <p:nvPicPr>
          <p:cNvPr id="28675" name="Picture 3" descr="C:\Users\Ларичиха\Downloads\IMG-20220327-WA0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1942"/>
            <a:ext cx="4476749" cy="2786058"/>
          </a:xfrm>
          <a:prstGeom prst="rect">
            <a:avLst/>
          </a:prstGeom>
          <a:noFill/>
        </p:spPr>
      </p:pic>
      <p:pic>
        <p:nvPicPr>
          <p:cNvPr id="28676" name="Picture 4" descr="C:\Users\Ларичиха\Downloads\IMG-20220327-WA006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16" y="1214422"/>
            <a:ext cx="4857784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chemeClr val="tx1"/>
                </a:solidFill>
              </a:rPr>
              <a:t>Субботник на территории парка</a:t>
            </a:r>
            <a:endParaRPr lang="ru-RU" sz="3600" i="1" dirty="0"/>
          </a:p>
        </p:txBody>
      </p:sp>
      <p:pic>
        <p:nvPicPr>
          <p:cNvPr id="27649" name="Picture 1" descr="C:\Users\Ларичиха\Downloads\IMG-20220327-WA00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4572000" cy="3071834"/>
          </a:xfrm>
          <a:prstGeom prst="rect">
            <a:avLst/>
          </a:prstGeom>
          <a:noFill/>
        </p:spPr>
      </p:pic>
      <p:pic>
        <p:nvPicPr>
          <p:cNvPr id="27650" name="Picture 2" descr="C:\Users\Ларичиха\Downloads\IMG-20220327-WA00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643314"/>
            <a:ext cx="4714876" cy="3214686"/>
          </a:xfrm>
          <a:prstGeom prst="rect">
            <a:avLst/>
          </a:prstGeom>
          <a:noFill/>
        </p:spPr>
      </p:pic>
      <p:pic>
        <p:nvPicPr>
          <p:cNvPr id="27651" name="Picture 3" descr="C:\Users\Ларичиха\Downloads\IMG-20220327-WA00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14728"/>
            <a:ext cx="4714876" cy="3143272"/>
          </a:xfrm>
          <a:prstGeom prst="rect">
            <a:avLst/>
          </a:prstGeom>
          <a:noFill/>
        </p:spPr>
      </p:pic>
      <p:pic>
        <p:nvPicPr>
          <p:cNvPr id="27652" name="Picture 4" descr="C:\Users\Ларичиха\Downloads\IMG-20220327-WA005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142984"/>
            <a:ext cx="4572000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chemeClr val="tx1"/>
                </a:solidFill>
              </a:rPr>
              <a:t>Уборка территории памятника ВОВ</a:t>
            </a:r>
            <a:endParaRPr lang="ru-RU" sz="3200" i="1" dirty="0">
              <a:solidFill>
                <a:schemeClr val="tx1"/>
              </a:solidFill>
            </a:endParaRPr>
          </a:p>
        </p:txBody>
      </p:sp>
      <p:pic>
        <p:nvPicPr>
          <p:cNvPr id="100354" name="Picture 2" descr="D:\МОИ ДОКУМЕНТЫ\ФОТО\2020\Субботник (памятник)\IMG-20200429-WA00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3857652" cy="2714644"/>
          </a:xfrm>
          <a:prstGeom prst="rect">
            <a:avLst/>
          </a:prstGeom>
          <a:noFill/>
        </p:spPr>
      </p:pic>
      <p:pic>
        <p:nvPicPr>
          <p:cNvPr id="100355" name="Picture 3" descr="D:\МОИ ДОКУМЕНТЫ\ФОТО\2020\Субботник (памятник)\IMG-20200429-WA0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214422"/>
            <a:ext cx="4214842" cy="2714644"/>
          </a:xfrm>
          <a:prstGeom prst="rect">
            <a:avLst/>
          </a:prstGeom>
          <a:noFill/>
        </p:spPr>
      </p:pic>
      <p:pic>
        <p:nvPicPr>
          <p:cNvPr id="100356" name="Picture 4" descr="D:\МОИ ДОКУМЕНТЫ\ФОТО\2020\Субботник (памятник)\IMG-20200429-WA00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14752"/>
            <a:ext cx="4429124" cy="3143248"/>
          </a:xfrm>
          <a:prstGeom prst="rect">
            <a:avLst/>
          </a:prstGeom>
          <a:noFill/>
        </p:spPr>
      </p:pic>
      <p:pic>
        <p:nvPicPr>
          <p:cNvPr id="100357" name="Picture 5" descr="D:\МОИ ДОКУМЕНТЫ\ФОТО\2020\Субботник (памятник)\IMG-20200429-WA006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714752"/>
            <a:ext cx="4714876" cy="3143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467544" y="0"/>
            <a:ext cx="8229600" cy="692696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Администрация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033291" cy="495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000000"/>
                </a:solidFill>
                <a:latin typeface="Calibri"/>
              </a:rPr>
              <a:t>Структура администрации </a:t>
            </a:r>
            <a:br>
              <a:rPr lang="ru-RU" sz="4400" dirty="0" smtClean="0">
                <a:solidFill>
                  <a:srgbClr val="000000"/>
                </a:solidFill>
                <a:latin typeface="Calibri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467544" y="0"/>
            <a:ext cx="8229600" cy="69269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Работа администрации с населением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620689"/>
            <a:ext cx="8786874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600" b="1" dirty="0" smtClean="0"/>
              <a:t>Разработано и принято: </a:t>
            </a:r>
            <a:r>
              <a:rPr lang="ru-RU" sz="2600" dirty="0" smtClean="0"/>
              <a:t>42 постановлений,  8 распоряжений</a:t>
            </a:r>
            <a:endParaRPr lang="ru-RU" sz="2600" b="1" dirty="0" smtClean="0"/>
          </a:p>
          <a:p>
            <a:r>
              <a:rPr lang="ru-RU" sz="2600" b="1" dirty="0" smtClean="0"/>
              <a:t>Выдано: </a:t>
            </a:r>
            <a:r>
              <a:rPr lang="ru-RU" sz="2600" dirty="0" smtClean="0"/>
              <a:t>475 справок и выписок из похозяйственных книг</a:t>
            </a:r>
          </a:p>
          <a:p>
            <a:r>
              <a:rPr lang="ru-RU" sz="2600" dirty="0" smtClean="0"/>
              <a:t>Ведется </a:t>
            </a:r>
            <a:r>
              <a:rPr lang="ru-RU" sz="2600" dirty="0" err="1" smtClean="0"/>
              <a:t>похозяйственный</a:t>
            </a:r>
            <a:r>
              <a:rPr lang="ru-RU" sz="2600" dirty="0" smtClean="0"/>
              <a:t> учет в электронном виде и 22 </a:t>
            </a:r>
            <a:r>
              <a:rPr lang="ru-RU" sz="2600" dirty="0" err="1" smtClean="0"/>
              <a:t>похозяйственные</a:t>
            </a:r>
            <a:r>
              <a:rPr lang="ru-RU" sz="2600" dirty="0" smtClean="0"/>
              <a:t> книги. </a:t>
            </a:r>
          </a:p>
          <a:p>
            <a:r>
              <a:rPr lang="ru-RU" sz="2600" b="1" dirty="0" smtClean="0"/>
              <a:t>Совершено: </a:t>
            </a:r>
            <a:r>
              <a:rPr lang="ru-RU" sz="2600" dirty="0" smtClean="0"/>
              <a:t>59 нотариальных действий на сумму 8730 рублей, освобождено на основании Налогового кодекса 40 обратившихся на сумму 400 рублей </a:t>
            </a:r>
          </a:p>
          <a:p>
            <a:r>
              <a:rPr lang="ru-RU" sz="2600" b="1" dirty="0" smtClean="0"/>
              <a:t>Прокуратура</a:t>
            </a:r>
            <a:r>
              <a:rPr lang="ru-RU" sz="2600" dirty="0" smtClean="0"/>
              <a:t>: отработаны запросы и подготовлено 47 ответов</a:t>
            </a:r>
          </a:p>
          <a:p>
            <a:r>
              <a:rPr lang="ru-RU" sz="2600" b="1" dirty="0" smtClean="0"/>
              <a:t>ВУС:</a:t>
            </a:r>
            <a:r>
              <a:rPr lang="ru-RU" sz="2600" dirty="0" smtClean="0"/>
              <a:t> На воинском учёте состоят 533 человек, в том числе 54 призывника.</a:t>
            </a:r>
          </a:p>
          <a:p>
            <a:r>
              <a:rPr lang="ru-RU" sz="2600" b="1" dirty="0" smtClean="0"/>
              <a:t>МФЦ: </a:t>
            </a:r>
            <a:r>
              <a:rPr lang="ru-RU" sz="2600" dirty="0" smtClean="0"/>
              <a:t>Оказано 493 услуги </a:t>
            </a:r>
          </a:p>
          <a:p>
            <a:r>
              <a:rPr lang="ru-RU" sz="2600" b="1" dirty="0" smtClean="0"/>
              <a:t>Комиссия по делам несовершеннолетних: </a:t>
            </a:r>
            <a:r>
              <a:rPr lang="ru-RU" sz="2600" dirty="0" smtClean="0"/>
              <a:t>проведено 20 рейдов</a:t>
            </a:r>
          </a:p>
          <a:p>
            <a:endParaRPr lang="ru-RU" sz="2200" b="1" dirty="0" smtClean="0"/>
          </a:p>
          <a:p>
            <a:endParaRPr lang="ru-RU" sz="20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95536" y="1428736"/>
            <a:ext cx="8352928" cy="5019506"/>
          </a:xfrm>
        </p:spPr>
        <p:txBody>
          <a:bodyPr>
            <a:normAutofit/>
          </a:bodyPr>
          <a:lstStyle/>
          <a:p>
            <a:r>
              <a:rPr lang="ru-RU" dirty="0" smtClean="0"/>
              <a:t>Нормотворческая деятельность,</a:t>
            </a:r>
          </a:p>
          <a:p>
            <a:r>
              <a:rPr lang="ru-RU" dirty="0" smtClean="0"/>
              <a:t>Утверждение бюджета,</a:t>
            </a:r>
          </a:p>
          <a:p>
            <a:r>
              <a:rPr lang="ru-RU" dirty="0" smtClean="0"/>
              <a:t>Решение вопросов местного значения,</a:t>
            </a:r>
          </a:p>
          <a:p>
            <a:r>
              <a:rPr lang="ru-RU" dirty="0" smtClean="0"/>
              <a:t>Взаимодействие с органами местного самоуправления, общественными организациями, </a:t>
            </a:r>
          </a:p>
          <a:p>
            <a:pPr>
              <a:buNone/>
            </a:pPr>
            <a:r>
              <a:rPr lang="ru-RU" dirty="0" smtClean="0"/>
              <a:t>   работа в комиссиях,</a:t>
            </a:r>
          </a:p>
          <a:p>
            <a:r>
              <a:rPr lang="ru-RU" dirty="0" smtClean="0"/>
              <a:t>Работа с избирателями.</a:t>
            </a:r>
          </a:p>
          <a:p>
            <a:endParaRPr lang="ru-RU" dirty="0" smtClean="0"/>
          </a:p>
          <a:p>
            <a:pPr algn="ctr">
              <a:buNone/>
            </a:pPr>
            <a:r>
              <a:rPr lang="ru-RU" sz="2800" dirty="0" smtClean="0"/>
              <a:t>За 2021 год проведено 10 сессий Совета депутатов, рассмотрено 35 вопросов, принято 16 НПА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642918"/>
            <a:ext cx="8229600" cy="714372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chemeClr val="tx1"/>
                </a:solidFill>
              </a:rPr>
              <a:t>направления деятельности:</a:t>
            </a:r>
            <a:endParaRPr lang="ru-RU" sz="2800" i="1" dirty="0">
              <a:solidFill>
                <a:schemeClr val="tx1"/>
              </a:solidFill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500034" y="0"/>
            <a:ext cx="8229600" cy="92868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СОВЕТ ДЕПУТАТОВ 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481138"/>
          <a:ext cx="8640960" cy="45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>
                <a:solidFill>
                  <a:schemeClr val="tx1"/>
                </a:solidFill>
              </a:rPr>
              <a:t>Бюджет 2021 года</a:t>
            </a:r>
            <a:endParaRPr lang="ru-RU" sz="44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357166"/>
          <a:ext cx="8858280" cy="6149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17908813">
            <a:off x="-2007519" y="2174825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Собственные доходы,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/>
                <a:ea typeface="Times New Roman"/>
              </a:rPr>
              <a:t>1709,7</a:t>
            </a:r>
            <a:r>
              <a:rPr lang="ru-RU" sz="4000" dirty="0" smtClean="0">
                <a:solidFill>
                  <a:schemeClr val="tx1"/>
                </a:solidFill>
              </a:rPr>
              <a:t>  тыс. рублей  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95536" y="620688"/>
          <a:ext cx="82296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2"/>
          <p:cNvSpPr txBox="1">
            <a:spLocks/>
          </p:cNvSpPr>
          <p:nvPr/>
        </p:nvSpPr>
        <p:spPr>
          <a:xfrm>
            <a:off x="500034" y="-2143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Безвозмездные поступления </a:t>
            </a:r>
            <a:r>
              <a:rPr lang="ru-RU" sz="2800" b="1" dirty="0" smtClean="0"/>
              <a:t>9584,5  </a:t>
            </a:r>
            <a:r>
              <a:rPr lang="ru-RU" sz="28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тыс. руб.</a:t>
            </a:r>
            <a:endParaRPr lang="ru-RU" sz="2800" b="1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517232"/>
            <a:ext cx="8229599" cy="428400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Группа 7"/>
          <p:cNvGrpSpPr/>
          <p:nvPr/>
        </p:nvGrpSpPr>
        <p:grpSpPr>
          <a:xfrm>
            <a:off x="827584" y="5301204"/>
            <a:ext cx="6530498" cy="985311"/>
            <a:chOff x="-452577" y="6037444"/>
            <a:chExt cx="5760720" cy="586951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452577" y="6037444"/>
              <a:ext cx="5760720" cy="58695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-452577" y="6037444"/>
              <a:ext cx="5711724" cy="452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742" tIns="0" rIns="217742" bIns="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dirty="0" smtClean="0">
                  <a:solidFill>
                    <a:schemeClr val="tx1"/>
                  </a:solidFill>
                </a:rPr>
                <a:t>Безвозмездные поступления от негосударственных организаций (программа комплексное развитие сел/территорий) 1450,0</a:t>
              </a:r>
              <a:endParaRPr lang="ru-RU" sz="2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1700808"/>
            <a:ext cx="8686800" cy="4825395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/>
              <a:t>общегосударственные вопросы  (налоги, </a:t>
            </a:r>
            <a:r>
              <a:rPr lang="ru-RU" sz="2800" b="1" dirty="0" err="1" smtClean="0"/>
              <a:t>зар</a:t>
            </a:r>
            <a:r>
              <a:rPr lang="ru-RU" sz="2800" b="1" dirty="0" smtClean="0"/>
              <a:t>. плата, коммунальные, содержание авто, содержание имущества)       			–  1362,6   тыс. руб.                                              </a:t>
            </a:r>
          </a:p>
          <a:p>
            <a:r>
              <a:rPr lang="ru-RU" b="1" dirty="0" smtClean="0"/>
              <a:t>расходы на культуру                      –  429,9   тыс. руб.</a:t>
            </a:r>
            <a:endParaRPr lang="ru-RU" dirty="0" smtClean="0"/>
          </a:p>
          <a:p>
            <a:r>
              <a:rPr lang="ru-RU" b="1" dirty="0" smtClean="0"/>
              <a:t>национальная оборона (ВУС) 	–  257,0   тыс. руб.</a:t>
            </a:r>
          </a:p>
          <a:p>
            <a:r>
              <a:rPr lang="ru-RU" b="1" dirty="0" smtClean="0"/>
              <a:t>национальная экономика 		–  1020,3  тыс. руб.</a:t>
            </a:r>
            <a:endParaRPr lang="ru-RU" dirty="0" smtClean="0"/>
          </a:p>
          <a:p>
            <a:r>
              <a:rPr lang="ru-RU" b="1" dirty="0" smtClean="0"/>
              <a:t>благоустройство , СМИ                 –  7670,4   тыс. руб.</a:t>
            </a:r>
          </a:p>
          <a:p>
            <a:r>
              <a:rPr lang="ru-RU" b="1" dirty="0" smtClean="0"/>
              <a:t>пенсионное обеспечение 		–  109,4  тыс. руб.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i="1" dirty="0" smtClean="0">
                <a:solidFill>
                  <a:schemeClr val="tx1"/>
                </a:solidFill>
                <a:latin typeface="Calibri"/>
              </a:rPr>
              <a:t>Основные статьи расхода </a:t>
            </a:r>
            <a:br>
              <a:rPr lang="ru-RU" sz="4400" i="1" dirty="0" smtClean="0">
                <a:solidFill>
                  <a:schemeClr val="tx1"/>
                </a:solidFill>
                <a:latin typeface="Calibri"/>
              </a:rPr>
            </a:br>
            <a:r>
              <a:rPr lang="ru-RU" sz="4400" i="1" dirty="0" smtClean="0">
                <a:solidFill>
                  <a:schemeClr val="tx1"/>
                </a:solidFill>
                <a:latin typeface="Calibri"/>
              </a:rPr>
              <a:t>бюджета поселения</a:t>
            </a:r>
            <a:endParaRPr lang="ru-RU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ДОРОЖНАЯ ДЕЯТЕЛЬНОСТЬ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 descr="https://susanin.news/upload/iblock/10f/10f624e5bab177cb527300a395ddc2f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71546"/>
            <a:ext cx="6929486" cy="2928958"/>
          </a:xfrm>
          <a:prstGeom prst="rect">
            <a:avLst/>
          </a:prstGeom>
          <a:noFill/>
        </p:spPr>
      </p:pic>
      <p:pic>
        <p:nvPicPr>
          <p:cNvPr id="6145" name="Picture 1" descr="C:\Users\Ларичиха\Downloads\IMG-20210316-WA00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000504"/>
            <a:ext cx="3857652" cy="2857496"/>
          </a:xfrm>
          <a:prstGeom prst="rect">
            <a:avLst/>
          </a:prstGeom>
          <a:noFill/>
        </p:spPr>
      </p:pic>
      <p:pic>
        <p:nvPicPr>
          <p:cNvPr id="6146" name="Picture 2" descr="C:\Users\Ларичиха\Downloads\IMG-20210316-WA0068.jpg"/>
          <p:cNvPicPr>
            <a:picLocks noChangeAspect="1" noChangeArrowheads="1"/>
          </p:cNvPicPr>
          <p:nvPr/>
        </p:nvPicPr>
        <p:blipFill>
          <a:blip r:embed="rId4"/>
          <a:srcRect b="6123"/>
          <a:stretch>
            <a:fillRect/>
          </a:stretch>
        </p:blipFill>
        <p:spPr bwMode="auto">
          <a:xfrm>
            <a:off x="4643438" y="4000504"/>
            <a:ext cx="3929058" cy="2857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121" name="Picture 1" descr="C:\Users\Ларичиха\Downloads\IMG-20210316-WA007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6248" y="3214686"/>
            <a:ext cx="4857752" cy="3643314"/>
          </a:xfrm>
          <a:prstGeom prst="rect">
            <a:avLst/>
          </a:prstGeom>
          <a:noFill/>
        </p:spPr>
      </p:pic>
      <p:pic>
        <p:nvPicPr>
          <p:cNvPr id="5122" name="Picture 2" descr="C:\Users\Ларичиха\Downloads\IMG-20210316-WA00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0"/>
            <a:ext cx="4857752" cy="3214686"/>
          </a:xfrm>
          <a:prstGeom prst="rect">
            <a:avLst/>
          </a:prstGeom>
          <a:noFill/>
        </p:spPr>
      </p:pic>
      <p:pic>
        <p:nvPicPr>
          <p:cNvPr id="5123" name="Picture 3" descr="C:\Users\Ларичиха\Downloads\IMG-20210316-WA00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14686"/>
            <a:ext cx="4286248" cy="3643314"/>
          </a:xfrm>
          <a:prstGeom prst="rect">
            <a:avLst/>
          </a:prstGeom>
          <a:noFill/>
        </p:spPr>
      </p:pic>
      <p:pic>
        <p:nvPicPr>
          <p:cNvPr id="5124" name="Picture 4" descr="C:\Users\Ларичиха\Downloads\IMG-20210316-WA007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357686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i="1" dirty="0" smtClean="0">
                <a:solidFill>
                  <a:schemeClr val="tx1"/>
                </a:solidFill>
              </a:rPr>
              <a:t>Итоги работы (с 2017 по 2022 г.г.)</a:t>
            </a:r>
            <a:br>
              <a:rPr lang="ru-RU" sz="2800" i="1" dirty="0" smtClean="0">
                <a:solidFill>
                  <a:schemeClr val="tx1"/>
                </a:solidFill>
              </a:rPr>
            </a:br>
            <a:r>
              <a:rPr lang="ru-RU" sz="2800" i="1" dirty="0" smtClean="0">
                <a:solidFill>
                  <a:schemeClr val="tx1"/>
                </a:solidFill>
              </a:rPr>
              <a:t>ППМИ – проект капитальный ремонт Центра Досуга (2018-2020 г.)</a:t>
            </a:r>
            <a:endParaRPr lang="ru-RU" sz="2800" i="1" dirty="0">
              <a:solidFill>
                <a:schemeClr val="tx1"/>
              </a:solidFill>
            </a:endParaRPr>
          </a:p>
        </p:txBody>
      </p:sp>
      <p:pic>
        <p:nvPicPr>
          <p:cNvPr id="3077" name="Picture 5" descr="C:\Users\Ларичиха\Desktop\Фото ЦД\фотографии ЦД после ремонта\IMG-20191021-WA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06" y="3714752"/>
            <a:ext cx="4500594" cy="3143248"/>
          </a:xfrm>
          <a:prstGeom prst="rect">
            <a:avLst/>
          </a:prstGeom>
          <a:noFill/>
        </p:spPr>
      </p:pic>
      <p:pic>
        <p:nvPicPr>
          <p:cNvPr id="3074" name="Picture 2" descr="C:\Users\Ларичиха\Desktop\Фото ЦД\фотографии ЦД после ремонта\01ba759e8e89ddb4e100b4b24507765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4" y="1357298"/>
            <a:ext cx="4500594" cy="2714644"/>
          </a:xfrm>
          <a:prstGeom prst="rect">
            <a:avLst/>
          </a:prstGeom>
          <a:noFill/>
        </p:spPr>
      </p:pic>
      <p:pic>
        <p:nvPicPr>
          <p:cNvPr id="3078" name="Picture 6" descr="C:\Users\Ларичиха\Desktop\Фото ЦД\фотографии ЦД после ремонта\IMG-20191111-WA0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5" y="4071942"/>
            <a:ext cx="4500594" cy="2786058"/>
          </a:xfrm>
          <a:prstGeom prst="rect">
            <a:avLst/>
          </a:prstGeom>
          <a:noFill/>
        </p:spPr>
      </p:pic>
      <p:pic>
        <p:nvPicPr>
          <p:cNvPr id="3076" name="Picture 4" descr="C:\Users\Ларичиха\Desktop\Фото ЦД\фотографии ЦД после ремонта\a37a1d91d046eef7842b87e318d6037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9" y="1357298"/>
            <a:ext cx="4500562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74638"/>
            <a:ext cx="85725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i="1" dirty="0" smtClean="0">
                <a:solidFill>
                  <a:schemeClr val="tx1"/>
                </a:solidFill>
              </a:rPr>
              <a:t>ППМИ - детская площадка с. Шипицино</a:t>
            </a:r>
            <a:endParaRPr lang="ru-RU" sz="3600" i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Ларичиха\Desktop\Фото площадки с. Шипицино\IMG-20200830-WA0056.jpg"/>
          <p:cNvPicPr>
            <a:picLocks noChangeAspect="1" noChangeArrowheads="1"/>
          </p:cNvPicPr>
          <p:nvPr/>
        </p:nvPicPr>
        <p:blipFill>
          <a:blip r:embed="rId2"/>
          <a:srcRect t="20308" b="13689"/>
          <a:stretch>
            <a:fillRect/>
          </a:stretch>
        </p:blipFill>
        <p:spPr bwMode="auto">
          <a:xfrm>
            <a:off x="214282" y="1142984"/>
            <a:ext cx="3165872" cy="3429024"/>
          </a:xfrm>
          <a:prstGeom prst="rect">
            <a:avLst/>
          </a:prstGeom>
          <a:noFill/>
        </p:spPr>
      </p:pic>
      <p:pic>
        <p:nvPicPr>
          <p:cNvPr id="5" name="Picture 4" descr="C:\Users\Ларичиха\Desktop\Фото площадки с. Шипицино\IMG-20200830-WA006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142984"/>
            <a:ext cx="2928958" cy="3786214"/>
          </a:xfrm>
          <a:prstGeom prst="rect">
            <a:avLst/>
          </a:prstGeom>
          <a:noFill/>
        </p:spPr>
      </p:pic>
      <p:pic>
        <p:nvPicPr>
          <p:cNvPr id="7" name="Picture 5" descr="C:\Users\Ларичиха\Desktop\Фото площадки с. Шипицино\IMG-20200830-WA00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1142984"/>
            <a:ext cx="3000396" cy="3571900"/>
          </a:xfrm>
          <a:prstGeom prst="rect">
            <a:avLst/>
          </a:prstGeom>
          <a:noFill/>
        </p:spPr>
      </p:pic>
      <p:pic>
        <p:nvPicPr>
          <p:cNvPr id="4" name="Picture 3" descr="C:\Users\Ларичиха\Desktop\Фото площадки с. Шипицино\IMG-20200830-WA0058.jpg"/>
          <p:cNvPicPr>
            <a:picLocks noChangeAspect="1" noChangeArrowheads="1"/>
          </p:cNvPicPr>
          <p:nvPr/>
        </p:nvPicPr>
        <p:blipFill>
          <a:blip r:embed="rId5"/>
          <a:srcRect t="24797" b="10162"/>
          <a:stretch>
            <a:fillRect/>
          </a:stretch>
        </p:blipFill>
        <p:spPr bwMode="auto">
          <a:xfrm>
            <a:off x="214282" y="4429132"/>
            <a:ext cx="8643998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71546"/>
            <a:ext cx="8401080" cy="5429288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Муниципальное образование Ларичихинский сельсовет расположено в северо-западной части Тальменского района, его площадь составляет 112,76 тыс. га – одна третья часть от общей площади района.</a:t>
            </a:r>
          </a:p>
          <a:p>
            <a:pPr algn="just"/>
            <a:r>
              <a:rPr lang="ru-RU" sz="2200" dirty="0" smtClean="0"/>
              <a:t>Территория сельского поселения граничит с Новосибирской областью, Шелаболихинским и Павловским районами, а также с:  Казанцевским, Зайцевским, Шишкинским, Курочкинским, Староперуновским, Новоперуновским сельсоветами Тальменского района.</a:t>
            </a:r>
          </a:p>
          <a:p>
            <a:pPr algn="just"/>
            <a:r>
              <a:rPr lang="ru-RU" sz="2200" dirty="0" smtClean="0"/>
              <a:t>Расстояние до районного центра р.п.Тальменка – 50 км, до краевого центра г. Барнаула 130 км. По территории Ларичихинского сельсовета проходит ж/д ветка Западно-Сибирской железной дороги протяженностью 442 км.</a:t>
            </a:r>
          </a:p>
          <a:p>
            <a:pPr algn="just"/>
            <a:r>
              <a:rPr lang="ru-RU" sz="2200" dirty="0" smtClean="0"/>
              <a:t>В состав поселения входят 6  населенных пунктов: с Ларичиха, с. Шипицино, с. Сандалово, с. Новая Заря, п. Круглый, разъезд Рямы.</a:t>
            </a:r>
            <a:endParaRPr lang="ru-RU" sz="2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Информация о поселении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chemeClr val="tx1"/>
                </a:solidFill>
              </a:rPr>
              <a:t>ППМИ – Освещение с. Шипицино 2021 г.</a:t>
            </a:r>
            <a:endParaRPr lang="ru-RU" sz="3200" i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Ларичиха\Desktop\Опоры\IMG-20211011-WA00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2928958" cy="4525962"/>
          </a:xfrm>
          <a:prstGeom prst="rect">
            <a:avLst/>
          </a:prstGeom>
          <a:noFill/>
        </p:spPr>
      </p:pic>
      <p:pic>
        <p:nvPicPr>
          <p:cNvPr id="7171" name="Picture 3" descr="C:\Users\Ларичиха\Desktop\Фонари\IMG-20211011-WA00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285860"/>
            <a:ext cx="2714644" cy="5214950"/>
          </a:xfrm>
          <a:prstGeom prst="rect">
            <a:avLst/>
          </a:prstGeom>
          <a:noFill/>
        </p:spPr>
      </p:pic>
      <p:pic>
        <p:nvPicPr>
          <p:cNvPr id="7172" name="Picture 4" descr="C:\Users\Ларичиха\Desktop\Опоры\IMG-20211011-WA00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5729" y="1571612"/>
            <a:ext cx="3053989" cy="4500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chemeClr val="tx1"/>
                </a:solidFill>
              </a:rPr>
              <a:t>Программа «Комплексное развитие сельских территорий» (2019, 2021 г.)</a:t>
            </a:r>
            <a:endParaRPr lang="ru-RU" sz="3200" i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Ларичиха\Desktop\Универсальная площадка фото\IMG-20211130-WA00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786190"/>
            <a:ext cx="4643438" cy="3071810"/>
          </a:xfrm>
          <a:prstGeom prst="rect">
            <a:avLst/>
          </a:prstGeom>
          <a:noFill/>
        </p:spPr>
      </p:pic>
      <p:pic>
        <p:nvPicPr>
          <p:cNvPr id="6" name="Picture 2" descr="D:\МОИ ДОКУМЕНТЫ\ФОТО\фотоотчет\хок.коробка\после\IMG-20191219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86190"/>
            <a:ext cx="4572000" cy="307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Ларичиха\Desktop\Универсальная площадка фото\IMG-20211130-WA00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285860"/>
            <a:ext cx="4572000" cy="2643206"/>
          </a:xfrm>
          <a:prstGeom prst="rect">
            <a:avLst/>
          </a:prstGeom>
          <a:noFill/>
        </p:spPr>
      </p:pic>
      <p:pic>
        <p:nvPicPr>
          <p:cNvPr id="4099" name="Picture 3" descr="D:\МОИ ДОКУМЕНТЫ\Фотогалерея\a71aa77a532f3f950eb17d5f94e3b8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85860"/>
            <a:ext cx="4572032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274638"/>
            <a:ext cx="8786874" cy="1143000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prstClr val="black"/>
                </a:solidFill>
              </a:rPr>
              <a:t>Государственная программа Алтайского края «Формирование современной городской среды» - 2021 г.</a:t>
            </a:r>
            <a:endParaRPr lang="ru-RU" sz="2800" i="1" dirty="0"/>
          </a:p>
        </p:txBody>
      </p:sp>
      <p:pic>
        <p:nvPicPr>
          <p:cNvPr id="4" name="Picture 2" descr="C:\Users\Ларичиха\Downloads\IMG-20220327-WA00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4357686" cy="3232570"/>
          </a:xfrm>
          <a:prstGeom prst="rect">
            <a:avLst/>
          </a:prstGeom>
          <a:noFill/>
        </p:spPr>
      </p:pic>
      <p:pic>
        <p:nvPicPr>
          <p:cNvPr id="5" name="Picture 4" descr="C:\Users\Ларичиха\Downloads\IMG-20220327-WA0032.jpg"/>
          <p:cNvPicPr>
            <a:picLocks noChangeAspect="1" noChangeArrowheads="1"/>
          </p:cNvPicPr>
          <p:nvPr/>
        </p:nvPicPr>
        <p:blipFill>
          <a:blip r:embed="rId3"/>
          <a:srcRect t="14286"/>
          <a:stretch>
            <a:fillRect/>
          </a:stretch>
        </p:blipFill>
        <p:spPr bwMode="auto">
          <a:xfrm>
            <a:off x="4357686" y="1500174"/>
            <a:ext cx="4786314" cy="3000372"/>
          </a:xfrm>
          <a:prstGeom prst="rect">
            <a:avLst/>
          </a:prstGeom>
          <a:noFill/>
        </p:spPr>
      </p:pic>
      <p:pic>
        <p:nvPicPr>
          <p:cNvPr id="8194" name="Picture 2" descr="C:\Users\Ларичиха\Downloads\IMG-20220327-WA0047.jpg"/>
          <p:cNvPicPr>
            <a:picLocks noChangeAspect="1" noChangeArrowheads="1"/>
          </p:cNvPicPr>
          <p:nvPr/>
        </p:nvPicPr>
        <p:blipFill>
          <a:blip r:embed="rId4"/>
          <a:srcRect t="29167"/>
          <a:stretch>
            <a:fillRect/>
          </a:stretch>
        </p:blipFill>
        <p:spPr bwMode="auto">
          <a:xfrm>
            <a:off x="4357686" y="4429132"/>
            <a:ext cx="4786314" cy="2428868"/>
          </a:xfrm>
          <a:prstGeom prst="rect">
            <a:avLst/>
          </a:prstGeom>
          <a:noFill/>
        </p:spPr>
      </p:pic>
      <p:pic>
        <p:nvPicPr>
          <p:cNvPr id="8195" name="Picture 3" descr="C:\Users\Ларичиха\Downloads\IMG-20220327-WA00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00504"/>
            <a:ext cx="4357686" cy="2857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chemeClr val="tx1"/>
                </a:solidFill>
              </a:rPr>
              <a:t>Краевая адресная инвестиционная программа (2018-2020 г.г.)</a:t>
            </a:r>
            <a:endParaRPr lang="ru-RU" sz="3200" i="1" dirty="0">
              <a:solidFill>
                <a:schemeClr val="tx1"/>
              </a:solidFill>
            </a:endParaRPr>
          </a:p>
        </p:txBody>
      </p:sp>
      <p:pic>
        <p:nvPicPr>
          <p:cNvPr id="4" name="Picture 1" descr="D:\МОИ ДОКУМЕНТЫ\ФОТО\фотоотчет\дет.сад\после\IMG-20190811-WA00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26362" y="1357298"/>
            <a:ext cx="5517638" cy="3090870"/>
          </a:xfrm>
          <a:prstGeom prst="rect">
            <a:avLst/>
          </a:prstGeom>
          <a:noFill/>
        </p:spPr>
      </p:pic>
      <p:pic>
        <p:nvPicPr>
          <p:cNvPr id="6" name="Рисунок 5" descr="C:\Documents and Settings\Admin\Рабочий стол\IMG-20200527-WA0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4357694"/>
            <a:ext cx="3071802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Users\A502~1\AppData\Local\Temp\Rar$DIa5256.14144\IMG-20201120-WA0101.jpg"/>
          <p:cNvPicPr>
            <a:picLocks noChangeAspect="1" noChangeArrowheads="1"/>
          </p:cNvPicPr>
          <p:nvPr/>
        </p:nvPicPr>
        <p:blipFill>
          <a:blip r:embed="rId4"/>
          <a:srcRect b="17073"/>
          <a:stretch>
            <a:fillRect/>
          </a:stretch>
        </p:blipFill>
        <p:spPr bwMode="auto">
          <a:xfrm>
            <a:off x="3714744" y="4357694"/>
            <a:ext cx="2500330" cy="2500306"/>
          </a:xfrm>
          <a:prstGeom prst="rect">
            <a:avLst/>
          </a:prstGeom>
          <a:noFill/>
        </p:spPr>
      </p:pic>
      <p:pic>
        <p:nvPicPr>
          <p:cNvPr id="5" name="Рисунок 4" descr="C:\Documents and Settings\Admin\Рабочий стол\IMG-20210310-WA0006.jpg"/>
          <p:cNvPicPr/>
          <p:nvPr/>
        </p:nvPicPr>
        <p:blipFill>
          <a:blip r:embed="rId5" cstate="print"/>
          <a:srcRect b="34466"/>
          <a:stretch>
            <a:fillRect/>
          </a:stretch>
        </p:blipFill>
        <p:spPr bwMode="auto">
          <a:xfrm>
            <a:off x="0" y="1357298"/>
            <a:ext cx="38576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14685"/>
            <a:ext cx="3844889" cy="36433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err="1" smtClean="0">
                <a:solidFill>
                  <a:schemeClr val="tx1"/>
                </a:solidFill>
                <a:latin typeface="+mn-lt"/>
                <a:ea typeface="Times New Roman"/>
              </a:rPr>
              <a:t>Гос.программа</a:t>
            </a:r>
            <a:r>
              <a:rPr lang="ru-RU" sz="2800" i="1" dirty="0" smtClean="0">
                <a:solidFill>
                  <a:schemeClr val="tx1"/>
                </a:solidFill>
                <a:latin typeface="+mn-lt"/>
                <a:ea typeface="Times New Roman"/>
              </a:rPr>
              <a:t> «Обеспечение Алтайского края </a:t>
            </a:r>
            <a:r>
              <a:rPr lang="ru-RU" sz="2800" i="1" dirty="0" err="1" smtClean="0">
                <a:solidFill>
                  <a:schemeClr val="tx1"/>
                </a:solidFill>
                <a:latin typeface="+mn-lt"/>
                <a:ea typeface="Times New Roman"/>
              </a:rPr>
              <a:t>жилищно-комуннальными</a:t>
            </a:r>
            <a:r>
              <a:rPr lang="ru-RU" sz="2800" i="1" dirty="0" smtClean="0">
                <a:solidFill>
                  <a:schemeClr val="tx1"/>
                </a:solidFill>
                <a:latin typeface="+mn-lt"/>
                <a:ea typeface="Times New Roman"/>
              </a:rPr>
              <a:t> услугами» - м</a:t>
            </a:r>
            <a:r>
              <a:rPr lang="ru-RU" sz="2800" i="1" dirty="0" smtClean="0">
                <a:solidFill>
                  <a:schemeClr val="tx1"/>
                </a:solidFill>
                <a:latin typeface="+mn-lt"/>
              </a:rPr>
              <a:t>одульная газовая котельная с. Ларичиха 2020 г.</a:t>
            </a:r>
            <a:endParaRPr lang="ru-RU" sz="2800" i="1" dirty="0">
              <a:latin typeface="+mn-lt"/>
            </a:endParaRPr>
          </a:p>
        </p:txBody>
      </p:sp>
      <p:pic>
        <p:nvPicPr>
          <p:cNvPr id="4" name="Picture 3" descr="C:\Users\Ларичиха\Downloads\IMG-20210316-WA00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4429124" cy="3214710"/>
          </a:xfrm>
          <a:prstGeom prst="rect">
            <a:avLst/>
          </a:prstGeom>
          <a:noFill/>
        </p:spPr>
      </p:pic>
      <p:pic>
        <p:nvPicPr>
          <p:cNvPr id="5" name="Picture 2" descr="C:\Users\Ларичиха\Downloads\IMG-20210316-WA00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643050"/>
            <a:ext cx="4643438" cy="3214710"/>
          </a:xfrm>
          <a:prstGeom prst="rect">
            <a:avLst/>
          </a:prstGeom>
          <a:noFill/>
        </p:spPr>
      </p:pic>
      <p:pic>
        <p:nvPicPr>
          <p:cNvPr id="6" name="Picture 1" descr="C:\Users\Ларичиха\Downloads\IMG-20210316-WA00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4071942"/>
            <a:ext cx="4643470" cy="2786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481138"/>
          <a:ext cx="9144000" cy="444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Перспективные планы на 2022 – 2023 год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481138"/>
          <a:ext cx="8715404" cy="4876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>
          <a:xfrm>
            <a:off x="611560" y="332656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Перспективные планы на 2022-2023 год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 anchor="t"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Спасибо за внимание!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Larichiha O"/>
          <p:cNvPicPr>
            <a:picLocks noGrp="1"/>
          </p:cNvPicPr>
          <p:nvPr>
            <p:ph idx="1"/>
          </p:nvPr>
        </p:nvPicPr>
        <p:blipFill>
          <a:blip r:embed="rId2" cstate="print"/>
          <a:srcRect r="2885" b="21591"/>
          <a:stretch>
            <a:fillRect/>
          </a:stretch>
        </p:blipFill>
        <p:spPr bwMode="auto">
          <a:xfrm>
            <a:off x="285720" y="0"/>
            <a:ext cx="86439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algn="ctr"/>
            <a:r>
              <a:rPr lang="ru-RU" sz="3900" u="sng" dirty="0" smtClean="0">
                <a:solidFill>
                  <a:schemeClr val="tx1"/>
                </a:solidFill>
              </a:rPr>
              <a:t>Численность населения по селам: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1548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5797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населенного пункта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хозяйств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Численность населения, человек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Удельный вес, %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с. Ларичиха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Arial"/>
                          <a:cs typeface="Times New Roman"/>
                        </a:rPr>
                        <a:t>749</a:t>
                      </a:r>
                      <a:endParaRPr lang="ru-RU" sz="1200" dirty="0"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+mn-lt"/>
                          <a:ea typeface="Times New Roman"/>
                        </a:rPr>
                        <a:t>2191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+mn-lt"/>
                          <a:ea typeface="Times New Roman"/>
                        </a:rPr>
                        <a:t>82,3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с.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Шипицино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Arial"/>
                          <a:cs typeface="Times New Roman"/>
                        </a:rPr>
                        <a:t>72</a:t>
                      </a:r>
                      <a:endParaRPr lang="ru-RU" sz="1200" dirty="0"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198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7,4  %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с. Сандалово 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Arial"/>
                          <a:cs typeface="Times New Roman"/>
                        </a:rPr>
                        <a:t>68</a:t>
                      </a:r>
                      <a:endParaRPr lang="ru-RU" sz="1200" dirty="0"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157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5,8  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с. Новая Заря 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Arial"/>
                          <a:cs typeface="Times New Roman"/>
                        </a:rPr>
                        <a:t>30</a:t>
                      </a:r>
                      <a:endParaRPr lang="ru-RU" sz="1200" dirty="0"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78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2,9  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разъезд Рямы 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Arial"/>
                          <a:cs typeface="Times New Roman"/>
                        </a:rPr>
                        <a:t>17</a:t>
                      </a:r>
                      <a:endParaRPr lang="ru-RU" sz="1200"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1,0 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п. Круглое 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Arial"/>
                          <a:cs typeface="Times New Roman"/>
                        </a:rPr>
                        <a:t>7</a:t>
                      </a:r>
                      <a:endParaRPr lang="ru-RU" sz="1200" dirty="0"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0,6 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943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2668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28215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0000"/>
                </a:solidFill>
                <a:latin typeface="Calibri"/>
              </a:rPr>
              <a:t>Численность населения по состоянию на 01.01.2021 года составила </a:t>
            </a:r>
            <a:r>
              <a:rPr lang="ru-RU" sz="3600" dirty="0" smtClean="0">
                <a:solidFill>
                  <a:srgbClr val="C00000"/>
                </a:solidFill>
                <a:latin typeface="Calibri"/>
              </a:rPr>
              <a:t>2668 чел.</a:t>
            </a:r>
            <a:endParaRPr lang="ru-RU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97662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05137"/>
                <a:gridCol w="1922819"/>
                <a:gridCol w="1900822"/>
                <a:gridCol w="190082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Населенные пункты Ларичихинского сельсовета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01.01.2020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01.01.2021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01.01.2022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/>
                        <a:t>Ларичиха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/>
                        <a:t> 2254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/>
                        <a:t> 2198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3200" dirty="0" smtClean="0">
                          <a:latin typeface="+mn-lt"/>
                          <a:ea typeface="Times New Roman"/>
                        </a:rPr>
                        <a:t>2191</a:t>
                      </a:r>
                      <a:endParaRPr lang="ru-RU" sz="3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/>
                        <a:t>Шипицино 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/>
                        <a:t>200</a:t>
                      </a:r>
                      <a:endParaRPr lang="ru-RU" sz="3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3200" kern="1200" dirty="0" smtClean="0"/>
                        <a:t>198</a:t>
                      </a:r>
                      <a:endParaRPr kumimoji="0" lang="ru-RU" sz="3200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198</a:t>
                      </a:r>
                      <a:endParaRPr lang="ru-RU" sz="3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/>
                        <a:t>Сандалово 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/>
                        <a:t>165</a:t>
                      </a:r>
                      <a:endParaRPr lang="ru-RU" sz="3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3200" kern="1200" dirty="0" smtClean="0"/>
                        <a:t>160</a:t>
                      </a:r>
                      <a:endParaRPr kumimoji="0" lang="ru-RU" sz="3200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157</a:t>
                      </a:r>
                      <a:endParaRPr lang="ru-RU" sz="3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/>
                        <a:t>Новая Заря 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/>
                        <a:t>86</a:t>
                      </a:r>
                      <a:endParaRPr lang="ru-RU" sz="3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3200" kern="1200" dirty="0" smtClean="0"/>
                        <a:t>80</a:t>
                      </a:r>
                      <a:endParaRPr kumimoji="0" lang="ru-RU" sz="3200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78</a:t>
                      </a:r>
                      <a:endParaRPr lang="ru-RU" sz="3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/>
                        <a:t>Рямы 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/>
                        <a:t>32</a:t>
                      </a:r>
                      <a:endParaRPr lang="ru-RU" sz="3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3200" kern="1200" dirty="0" smtClean="0"/>
                        <a:t>31</a:t>
                      </a:r>
                      <a:endParaRPr kumimoji="0" lang="ru-RU" sz="3200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3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/>
                        <a:t>Круглое 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/>
                        <a:t>21</a:t>
                      </a:r>
                      <a:endParaRPr lang="ru-RU" sz="3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3200" kern="1200" dirty="0" smtClean="0"/>
                        <a:t>17</a:t>
                      </a:r>
                      <a:endParaRPr kumimoji="0" lang="ru-RU" sz="3200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3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ДЕМОГРАФИЯ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4404</TotalTime>
  <Words>1099</Words>
  <Application>Microsoft Office PowerPoint</Application>
  <PresentationFormat>Экран (4:3)</PresentationFormat>
  <Paragraphs>264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Открытая</vt:lpstr>
      <vt:lpstr> XLIII ОТКРЫТАЯ СЕССИЯ Совета депутатов Ларичихинского сельсовета</vt:lpstr>
      <vt:lpstr>Р Е Г Л А М Е Н Т </vt:lpstr>
      <vt:lpstr>Слайд 3</vt:lpstr>
      <vt:lpstr>Структура администрации  </vt:lpstr>
      <vt:lpstr>Информация о поселении</vt:lpstr>
      <vt:lpstr>Слайд 6</vt:lpstr>
      <vt:lpstr>Численность населения по селам:  </vt:lpstr>
      <vt:lpstr>Численность населения по состоянию на 01.01.2021 года составила 2668 чел.</vt:lpstr>
      <vt:lpstr>ДЕМОГРАФИЯ</vt:lpstr>
      <vt:lpstr>ООО «Алтай-Форест»,  ЗАО «Ларичихинский ЛПХ»</vt:lpstr>
      <vt:lpstr>Образование</vt:lpstr>
      <vt:lpstr>Отделение «Лыжная подготовка»</vt:lpstr>
      <vt:lpstr>Отделение «Туристический»</vt:lpstr>
      <vt:lpstr>Отделения «Музыкальная страна»</vt:lpstr>
      <vt:lpstr>Волонтерский отряд «Созвездие – Н»</vt:lpstr>
      <vt:lpstr>Волонтерский отряд «Созвездие – Н»</vt:lpstr>
      <vt:lpstr>Дошкольное образование  </vt:lpstr>
      <vt:lpstr>Ларичихинский детский сад</vt:lpstr>
      <vt:lpstr>Слайд 19</vt:lpstr>
      <vt:lpstr>Дополнительное образование</vt:lpstr>
      <vt:lpstr>Дополнительное образование</vt:lpstr>
      <vt:lpstr>Спорт</vt:lpstr>
      <vt:lpstr>Слайд 23</vt:lpstr>
      <vt:lpstr>Здравоохранение </vt:lpstr>
      <vt:lpstr>Вакцинация от COVID-19  Полная вакцинация – 1107 чел. (100%) </vt:lpstr>
      <vt:lpstr>Культура Смотр - конкурс «Экокультурное пространство»</vt:lpstr>
      <vt:lpstr>Слайд 27</vt:lpstr>
      <vt:lpstr>Слайд 28</vt:lpstr>
      <vt:lpstr>Программа поддержки местных инициатив Алтайского края, Проект «Монтаж уличного освещения» с. Шипицино</vt:lpstr>
      <vt:lpstr>Сумма средств затраченных на реализацию проекта</vt:lpstr>
      <vt:lpstr>Программа «Комплексное развитие сельских территорий», проект - универсальная спортивная площадка в с. Ларичиха </vt:lpstr>
      <vt:lpstr>Сумма средств затраченных на реализацию проекта</vt:lpstr>
      <vt:lpstr>Государственная программа Алтайского края «Формирование современной городской среды» - проект благоустройство территории Центра Досуга</vt:lpstr>
      <vt:lpstr>Сумма средств затраченных на реализацию проекта</vt:lpstr>
      <vt:lpstr>Строительство новой школы в с. Ларичиха,  подрядчик ООО «Новострой»</vt:lpstr>
      <vt:lpstr>Субботник на территории кладбища</vt:lpstr>
      <vt:lpstr>Субботник на территории парка</vt:lpstr>
      <vt:lpstr>Уборка территории памятника ВОВ</vt:lpstr>
      <vt:lpstr>Слайд 39</vt:lpstr>
      <vt:lpstr>Слайд 40</vt:lpstr>
      <vt:lpstr>направления деятельности:</vt:lpstr>
      <vt:lpstr>Бюджет 2021 года</vt:lpstr>
      <vt:lpstr>Собственные доходы,  1709,7  тыс. рублей  </vt:lpstr>
      <vt:lpstr>Слайд 44</vt:lpstr>
      <vt:lpstr>Основные статьи расхода  бюджета поселения</vt:lpstr>
      <vt:lpstr>Слайд 46</vt:lpstr>
      <vt:lpstr>Слайд 47</vt:lpstr>
      <vt:lpstr>Итоги работы (с 2017 по 2022 г.г.) ППМИ – проект капитальный ремонт Центра Досуга (2018-2020 г.)</vt:lpstr>
      <vt:lpstr>ППМИ - детская площадка с. Шипицино</vt:lpstr>
      <vt:lpstr>ППМИ – Освещение с. Шипицино 2021 г.</vt:lpstr>
      <vt:lpstr>Программа «Комплексное развитие сельских территорий» (2019, 2021 г.)</vt:lpstr>
      <vt:lpstr>Государственная программа Алтайского края «Формирование современной городской среды» - 2021 г.</vt:lpstr>
      <vt:lpstr>Краевая адресная инвестиционная программа (2018-2020 г.г.)</vt:lpstr>
      <vt:lpstr>Гос.программа «Обеспечение Алтайского края жилищно-комуннальными услугами» - модульная газовая котельная с. Ларичиха 2020 г.</vt:lpstr>
      <vt:lpstr>Перспективные планы на 2022 – 2023 год</vt:lpstr>
      <vt:lpstr>Слайд 56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Открытая сессия Совета депутатов Ларичихинского сельсовета</dc:title>
  <dc:creator>2011</dc:creator>
  <cp:lastModifiedBy>Ларичиха</cp:lastModifiedBy>
  <cp:revision>493</cp:revision>
  <dcterms:created xsi:type="dcterms:W3CDTF">2016-02-22T15:59:19Z</dcterms:created>
  <dcterms:modified xsi:type="dcterms:W3CDTF">2022-03-28T07:39:58Z</dcterms:modified>
</cp:coreProperties>
</file>